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2" r:id="rId2"/>
    <p:sldId id="376" r:id="rId3"/>
    <p:sldId id="359" r:id="rId4"/>
    <p:sldId id="360" r:id="rId5"/>
    <p:sldId id="362" r:id="rId6"/>
    <p:sldId id="323" r:id="rId7"/>
    <p:sldId id="371" r:id="rId8"/>
    <p:sldId id="324" r:id="rId9"/>
    <p:sldId id="325" r:id="rId10"/>
    <p:sldId id="361" r:id="rId11"/>
    <p:sldId id="375" r:id="rId12"/>
    <p:sldId id="340" r:id="rId13"/>
    <p:sldId id="326" r:id="rId14"/>
    <p:sldId id="363" r:id="rId15"/>
    <p:sldId id="364" r:id="rId16"/>
    <p:sldId id="327" r:id="rId17"/>
    <p:sldId id="365" r:id="rId18"/>
    <p:sldId id="366" r:id="rId19"/>
    <p:sldId id="367" r:id="rId20"/>
    <p:sldId id="368" r:id="rId21"/>
    <p:sldId id="373" r:id="rId22"/>
    <p:sldId id="328" r:id="rId23"/>
    <p:sldId id="374" r:id="rId24"/>
    <p:sldId id="369" r:id="rId25"/>
    <p:sldId id="329" r:id="rId26"/>
    <p:sldId id="330" r:id="rId27"/>
    <p:sldId id="331" r:id="rId28"/>
    <p:sldId id="341" r:id="rId29"/>
    <p:sldId id="370" r:id="rId30"/>
    <p:sldId id="332" r:id="rId31"/>
    <p:sldId id="333" r:id="rId32"/>
    <p:sldId id="377" r:id="rId33"/>
    <p:sldId id="378" r:id="rId34"/>
    <p:sldId id="335" r:id="rId35"/>
    <p:sldId id="336" r:id="rId36"/>
    <p:sldId id="337" r:id="rId37"/>
    <p:sldId id="338" r:id="rId38"/>
    <p:sldId id="339" r:id="rId39"/>
    <p:sldId id="342" r:id="rId40"/>
    <p:sldId id="343" r:id="rId41"/>
    <p:sldId id="344" r:id="rId42"/>
    <p:sldId id="345" r:id="rId43"/>
    <p:sldId id="346" r:id="rId44"/>
    <p:sldId id="347" r:id="rId45"/>
    <p:sldId id="349" r:id="rId46"/>
    <p:sldId id="350" r:id="rId47"/>
    <p:sldId id="351" r:id="rId48"/>
    <p:sldId id="352" r:id="rId49"/>
    <p:sldId id="353" r:id="rId50"/>
    <p:sldId id="354" r:id="rId51"/>
    <p:sldId id="355" r:id="rId52"/>
    <p:sldId id="356" r:id="rId53"/>
    <p:sldId id="379" r:id="rId54"/>
    <p:sldId id="380" r:id="rId55"/>
    <p:sldId id="38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81" autoAdjust="0"/>
    <p:restoredTop sz="94660"/>
  </p:normalViewPr>
  <p:slideViewPr>
    <p:cSldViewPr>
      <p:cViewPr varScale="1">
        <p:scale>
          <a:sx n="68" d="100"/>
          <a:sy n="68" d="100"/>
        </p:scale>
        <p:origin x="-6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F4F47EA-C465-40B2-9F2A-6EB456248C5A}" type="datetimeFigureOut">
              <a:rPr lang="en-US" smtClean="0"/>
              <a:pPr/>
              <a:t>10/15/2015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752CA4-57CE-42A8-ABB8-04927316D526}"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F4F47EA-C465-40B2-9F2A-6EB456248C5A}" type="datetimeFigureOut">
              <a:rPr lang="en-US" smtClean="0"/>
              <a:pPr/>
              <a:t>10/15/2015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752CA4-57CE-42A8-ABB8-04927316D526}"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F4F47EA-C465-40B2-9F2A-6EB456248C5A}" type="datetimeFigureOut">
              <a:rPr lang="en-US" smtClean="0"/>
              <a:pPr/>
              <a:t>10/15/2015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752CA4-57CE-42A8-ABB8-04927316D526}"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F4F47EA-C465-40B2-9F2A-6EB456248C5A}" type="datetimeFigureOut">
              <a:rPr lang="en-US" smtClean="0"/>
              <a:pPr/>
              <a:t>10/15/2015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752CA4-57CE-42A8-ABB8-04927316D526}"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4F47EA-C465-40B2-9F2A-6EB456248C5A}" type="datetimeFigureOut">
              <a:rPr lang="en-US" smtClean="0"/>
              <a:pPr/>
              <a:t>10/15/2015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752CA4-57CE-42A8-ABB8-04927316D526}"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F4F47EA-C465-40B2-9F2A-6EB456248C5A}" type="datetimeFigureOut">
              <a:rPr lang="en-US" smtClean="0"/>
              <a:pPr/>
              <a:t>10/15/2015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752CA4-57CE-42A8-ABB8-04927316D526}"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F4F47EA-C465-40B2-9F2A-6EB456248C5A}" type="datetimeFigureOut">
              <a:rPr lang="en-US" smtClean="0"/>
              <a:pPr/>
              <a:t>10/15/2015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E752CA4-57CE-42A8-ABB8-04927316D526}"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F4F47EA-C465-40B2-9F2A-6EB456248C5A}" type="datetimeFigureOut">
              <a:rPr lang="en-US" smtClean="0"/>
              <a:pPr/>
              <a:t>10/15/2015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E752CA4-57CE-42A8-ABB8-04927316D526}"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F47EA-C465-40B2-9F2A-6EB456248C5A}" type="datetimeFigureOut">
              <a:rPr lang="en-US" smtClean="0"/>
              <a:pPr/>
              <a:t>10/15/2015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E752CA4-57CE-42A8-ABB8-04927316D526}"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F47EA-C465-40B2-9F2A-6EB456248C5A}" type="datetimeFigureOut">
              <a:rPr lang="en-US" smtClean="0"/>
              <a:pPr/>
              <a:t>10/15/2015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752CA4-57CE-42A8-ABB8-04927316D526}"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F47EA-C465-40B2-9F2A-6EB456248C5A}" type="datetimeFigureOut">
              <a:rPr lang="en-US" smtClean="0"/>
              <a:pPr/>
              <a:t>10/15/2015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752CA4-57CE-42A8-ABB8-04927316D526}"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F47EA-C465-40B2-9F2A-6EB456248C5A}" type="datetimeFigureOut">
              <a:rPr lang="en-US" smtClean="0"/>
              <a:pPr/>
              <a:t>10/15/2015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52CA4-57CE-42A8-ABB8-04927316D526}"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marL="0" indent="0">
              <a:buNone/>
            </a:pPr>
            <a:r>
              <a:rPr lang="en-IN" sz="9600" b="1" dirty="0" smtClean="0">
                <a:solidFill>
                  <a:srgbClr val="FF0000"/>
                </a:solidFill>
              </a:rPr>
              <a:t>    </a:t>
            </a:r>
            <a:r>
              <a:rPr lang="en-IN" sz="11500" b="1" dirty="0" smtClean="0">
                <a:solidFill>
                  <a:srgbClr val="FF0000"/>
                </a:solidFill>
              </a:rPr>
              <a:t>LACERATION</a:t>
            </a:r>
            <a:endParaRPr lang="en-IN" sz="9600" dirty="0"/>
          </a:p>
        </p:txBody>
      </p:sp>
    </p:spTree>
    <p:extLst>
      <p:ext uri="{BB962C8B-B14F-4D97-AF65-F5344CB8AC3E}">
        <p14:creationId xmlns:p14="http://schemas.microsoft.com/office/powerpoint/2010/main" xmlns="" val="2994816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Laceration</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417638"/>
            <a:ext cx="9144000" cy="5440362"/>
          </a:xfrm>
        </p:spPr>
      </p:pic>
    </p:spTree>
    <p:extLst>
      <p:ext uri="{BB962C8B-B14F-4D97-AF65-F5344CB8AC3E}">
        <p14:creationId xmlns:p14="http://schemas.microsoft.com/office/powerpoint/2010/main" xmlns="" val="3722902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Palm Laceration</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417638"/>
            <a:ext cx="9144000" cy="5440362"/>
          </a:xfrm>
        </p:spPr>
      </p:pic>
    </p:spTree>
    <p:extLst>
      <p:ext uri="{BB962C8B-B14F-4D97-AF65-F5344CB8AC3E}">
        <p14:creationId xmlns:p14="http://schemas.microsoft.com/office/powerpoint/2010/main" xmlns="" val="214182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IN" sz="3600" b="1" dirty="0" smtClean="0">
                <a:solidFill>
                  <a:srgbClr val="7030A0"/>
                </a:solidFill>
              </a:rPr>
              <a:t>   </a:t>
            </a:r>
          </a:p>
          <a:p>
            <a:pPr marL="0" indent="0">
              <a:buNone/>
            </a:pPr>
            <a:r>
              <a:rPr lang="en-IN" sz="4000" b="1" dirty="0" smtClean="0">
                <a:solidFill>
                  <a:srgbClr val="7030A0"/>
                </a:solidFill>
              </a:rPr>
              <a:t>   Incised </a:t>
            </a:r>
            <a:r>
              <a:rPr lang="en-IN" sz="4000" b="1" dirty="0">
                <a:solidFill>
                  <a:srgbClr val="7030A0"/>
                </a:solidFill>
              </a:rPr>
              <a:t>like or incised looking wounds </a:t>
            </a:r>
            <a:r>
              <a:rPr lang="en-IN" sz="4000" b="1" dirty="0" smtClean="0">
                <a:solidFill>
                  <a:srgbClr val="7030A0"/>
                </a:solidFill>
              </a:rPr>
              <a:t>    </a:t>
            </a:r>
            <a:endParaRPr lang="en-IN" sz="4000" b="1" dirty="0">
              <a:solidFill>
                <a:srgbClr val="7030A0"/>
              </a:solidFill>
            </a:endParaRPr>
          </a:p>
          <a:p>
            <a:pPr marL="0" indent="0">
              <a:buNone/>
            </a:pPr>
            <a:endParaRPr lang="en-IN" sz="3600" b="1" dirty="0">
              <a:solidFill>
                <a:srgbClr val="7030A0"/>
              </a:solidFill>
            </a:endParaRPr>
          </a:p>
          <a:p>
            <a:pPr algn="just">
              <a:buFont typeface="Wingdings" pitchFamily="2" charset="2"/>
              <a:buChar char="Ø"/>
            </a:pPr>
            <a:r>
              <a:rPr lang="en-IN" dirty="0" smtClean="0"/>
              <a:t>Laceration </a:t>
            </a:r>
            <a:r>
              <a:rPr lang="en-IN" dirty="0"/>
              <a:t>produced without excessive skin crushing by blunt object on the areas where the skin is close to bone and subcutaneous tissues are scanty, may produce a wound which by linear splitting of tissues, may look like incised wound.</a:t>
            </a:r>
          </a:p>
          <a:p>
            <a:pPr algn="just">
              <a:buFont typeface="Wingdings" pitchFamily="2" charset="2"/>
              <a:buChar char="Ø"/>
            </a:pPr>
            <a:endParaRPr lang="en-IN" dirty="0"/>
          </a:p>
          <a:p>
            <a:pPr algn="just">
              <a:buFont typeface="Wingdings" pitchFamily="2" charset="2"/>
              <a:buChar char="Ø"/>
            </a:pPr>
            <a:r>
              <a:rPr lang="en-IN" dirty="0"/>
              <a:t>Sites are scalp, eyebrows</a:t>
            </a:r>
            <a:r>
              <a:rPr lang="en-IN" dirty="0" smtClean="0"/>
              <a:t>, shin, </a:t>
            </a:r>
            <a:r>
              <a:rPr lang="en-IN" dirty="0" err="1" smtClean="0"/>
              <a:t>etc</a:t>
            </a:r>
            <a:r>
              <a:rPr lang="en-IN" dirty="0" smtClean="0"/>
              <a:t>  </a:t>
            </a:r>
            <a:endParaRPr lang="en-IN" dirty="0"/>
          </a:p>
        </p:txBody>
      </p:sp>
    </p:spTree>
    <p:extLst>
      <p:ext uri="{BB962C8B-B14F-4D97-AF65-F5344CB8AC3E}">
        <p14:creationId xmlns:p14="http://schemas.microsoft.com/office/powerpoint/2010/main" xmlns="" val="2837503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endParaRPr lang="en-IN" sz="5400" b="1" dirty="0" smtClean="0">
              <a:solidFill>
                <a:srgbClr val="FF0000"/>
              </a:solidFill>
            </a:endParaRPr>
          </a:p>
          <a:p>
            <a:pPr marL="0" indent="0">
              <a:buNone/>
            </a:pPr>
            <a:r>
              <a:rPr lang="en-IN" sz="5400" b="1" dirty="0" smtClean="0">
                <a:solidFill>
                  <a:srgbClr val="FF0000"/>
                </a:solidFill>
              </a:rPr>
              <a:t>   STRETCH LACERATION </a:t>
            </a:r>
          </a:p>
          <a:p>
            <a:pPr algn="just">
              <a:buFont typeface="Wingdings" pitchFamily="2" charset="2"/>
              <a:buChar char="Ø"/>
            </a:pPr>
            <a:r>
              <a:rPr lang="en-IN" sz="4000" dirty="0" smtClean="0"/>
              <a:t>Overstretching of skin, if it is fixed, will cause laceration.</a:t>
            </a:r>
          </a:p>
          <a:p>
            <a:pPr algn="just">
              <a:buFont typeface="Wingdings" pitchFamily="2" charset="2"/>
              <a:buChar char="Ø"/>
            </a:pPr>
            <a:endParaRPr lang="en-IN" sz="4000" dirty="0" smtClean="0"/>
          </a:p>
          <a:p>
            <a:pPr algn="just">
              <a:buFont typeface="Wingdings" pitchFamily="2" charset="2"/>
              <a:buChar char="Ø"/>
            </a:pPr>
            <a:r>
              <a:rPr lang="en-IN" sz="4000" dirty="0" smtClean="0"/>
              <a:t>Seen in running over by vehicles and flap may indicate the direction of motion.</a:t>
            </a:r>
            <a:endParaRPr lang="en-IN" sz="4000" dirty="0"/>
          </a:p>
        </p:txBody>
      </p:sp>
    </p:spTree>
    <p:extLst>
      <p:ext uri="{BB962C8B-B14F-4D97-AF65-F5344CB8AC3E}">
        <p14:creationId xmlns:p14="http://schemas.microsoft.com/office/powerpoint/2010/main" xmlns="" val="3426155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 STRETCH LACERATION </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124745"/>
            <a:ext cx="9144000" cy="5733256"/>
          </a:xfrm>
        </p:spPr>
      </p:pic>
    </p:spTree>
    <p:extLst>
      <p:ext uri="{BB962C8B-B14F-4D97-AF65-F5344CB8AC3E}">
        <p14:creationId xmlns:p14="http://schemas.microsoft.com/office/powerpoint/2010/main" xmlns="" val="3073178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 STRETCH LACERATION </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196752"/>
            <a:ext cx="9144000" cy="5661248"/>
          </a:xfrm>
        </p:spPr>
      </p:pic>
    </p:spTree>
    <p:extLst>
      <p:ext uri="{BB962C8B-B14F-4D97-AF65-F5344CB8AC3E}">
        <p14:creationId xmlns:p14="http://schemas.microsoft.com/office/powerpoint/2010/main" xmlns="" val="2681641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497"/>
            <a:ext cx="9036496" cy="6858000"/>
          </a:xfrm>
        </p:spPr>
        <p:txBody>
          <a:bodyPr/>
          <a:lstStyle/>
          <a:p>
            <a:pPr marL="0" indent="0">
              <a:buNone/>
            </a:pPr>
            <a:r>
              <a:rPr lang="en-IN" sz="4800" b="1" dirty="0" smtClean="0">
                <a:solidFill>
                  <a:srgbClr val="FF0000"/>
                </a:solidFill>
              </a:rPr>
              <a:t>   </a:t>
            </a:r>
          </a:p>
          <a:p>
            <a:pPr marL="0" indent="0">
              <a:buNone/>
            </a:pPr>
            <a:r>
              <a:rPr lang="en-IN" sz="4800" b="1" dirty="0" smtClean="0">
                <a:solidFill>
                  <a:srgbClr val="FF0000"/>
                </a:solidFill>
              </a:rPr>
              <a:t>    AVULSION</a:t>
            </a:r>
          </a:p>
          <a:p>
            <a:pPr marL="0" indent="0" algn="just">
              <a:buFont typeface="Wingdings" pitchFamily="2" charset="2"/>
              <a:buChar char="Ø"/>
            </a:pPr>
            <a:r>
              <a:rPr lang="en-IN" dirty="0" smtClean="0"/>
              <a:t>  It is produced by shearing force delivered at an     </a:t>
            </a:r>
          </a:p>
          <a:p>
            <a:pPr marL="0" indent="0" algn="just">
              <a:buNone/>
            </a:pPr>
            <a:r>
              <a:rPr lang="en-IN" dirty="0" smtClean="0"/>
              <a:t>      acute angle to detach a portion of traumatised </a:t>
            </a:r>
          </a:p>
          <a:p>
            <a:pPr marL="0" indent="0" algn="just">
              <a:buNone/>
            </a:pPr>
            <a:r>
              <a:rPr lang="en-IN" dirty="0" smtClean="0"/>
              <a:t>      surface or viscus from its attachments .</a:t>
            </a:r>
          </a:p>
          <a:p>
            <a:pPr marL="0" indent="0" algn="just">
              <a:buNone/>
            </a:pPr>
            <a:endParaRPr lang="en-IN" dirty="0" smtClean="0"/>
          </a:p>
          <a:p>
            <a:pPr marL="0" indent="0" algn="just">
              <a:buNone/>
            </a:pPr>
            <a:r>
              <a:rPr lang="en-IN" sz="4800" b="1" dirty="0" smtClean="0">
                <a:solidFill>
                  <a:srgbClr val="002060"/>
                </a:solidFill>
              </a:rPr>
              <a:t>   Flaying</a:t>
            </a:r>
            <a:endParaRPr lang="en-IN" dirty="0" smtClean="0">
              <a:solidFill>
                <a:srgbClr val="002060"/>
              </a:solidFill>
            </a:endParaRPr>
          </a:p>
          <a:p>
            <a:pPr algn="just">
              <a:buFont typeface="Wingdings" pitchFamily="2" charset="2"/>
              <a:buChar char="Ø"/>
            </a:pPr>
            <a:r>
              <a:rPr lang="en-IN" dirty="0" smtClean="0"/>
              <a:t> It is separation of skin from underlying tissues by    </a:t>
            </a:r>
          </a:p>
          <a:p>
            <a:pPr algn="just">
              <a:buNone/>
            </a:pPr>
            <a:r>
              <a:rPr lang="en-IN" dirty="0" smtClean="0"/>
              <a:t>     shearing or grinding force by a weight, such as   </a:t>
            </a:r>
          </a:p>
          <a:p>
            <a:pPr algn="just">
              <a:buNone/>
            </a:pPr>
            <a:r>
              <a:rPr lang="en-IN" dirty="0" smtClean="0"/>
              <a:t>     lorry wheel passes over a limb.</a:t>
            </a:r>
            <a:endParaRPr lang="en-IN" dirty="0"/>
          </a:p>
        </p:txBody>
      </p:sp>
    </p:spTree>
    <p:extLst>
      <p:ext uri="{BB962C8B-B14F-4D97-AF65-F5344CB8AC3E}">
        <p14:creationId xmlns:p14="http://schemas.microsoft.com/office/powerpoint/2010/main" xmlns="" val="1541296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AVULSION</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196752"/>
            <a:ext cx="9144000" cy="5661248"/>
          </a:xfrm>
        </p:spPr>
      </p:pic>
    </p:spTree>
    <p:extLst>
      <p:ext uri="{BB962C8B-B14F-4D97-AF65-F5344CB8AC3E}">
        <p14:creationId xmlns:p14="http://schemas.microsoft.com/office/powerpoint/2010/main" xmlns="" val="2446824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AVULSION SCALP</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417638"/>
            <a:ext cx="9144000" cy="5440362"/>
          </a:xfrm>
        </p:spPr>
      </p:pic>
    </p:spTree>
    <p:extLst>
      <p:ext uri="{BB962C8B-B14F-4D97-AF65-F5344CB8AC3E}">
        <p14:creationId xmlns:p14="http://schemas.microsoft.com/office/powerpoint/2010/main" xmlns="" val="2425065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AVULSION SCALP</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417638"/>
            <a:ext cx="9144000" cy="5440362"/>
          </a:xfrm>
        </p:spPr>
      </p:pic>
    </p:spTree>
    <p:extLst>
      <p:ext uri="{BB962C8B-B14F-4D97-AF65-F5344CB8AC3E}">
        <p14:creationId xmlns:p14="http://schemas.microsoft.com/office/powerpoint/2010/main" xmlns="" val="3984215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0" y="333375"/>
            <a:ext cx="9144000" cy="1268413"/>
          </a:xfrm>
        </p:spPr>
        <p:txBody>
          <a:bodyPr>
            <a:normAutofit fontScale="90000"/>
          </a:bodyPr>
          <a:lstStyle/>
          <a:p>
            <a:r>
              <a:rPr lang="en-IN" sz="9600" b="1" smtClean="0">
                <a:solidFill>
                  <a:srgbClr val="FF0000"/>
                </a:solidFill>
              </a:rPr>
              <a:t>LACERATION </a:t>
            </a:r>
            <a:endParaRPr lang="en-IN" sz="3200" b="1" smtClean="0">
              <a:solidFill>
                <a:srgbClr val="FF0000"/>
              </a:solidFill>
            </a:endParaRPr>
          </a:p>
        </p:txBody>
      </p:sp>
      <p:sp>
        <p:nvSpPr>
          <p:cNvPr id="3" name="Content Placeholder 2"/>
          <p:cNvSpPr>
            <a:spLocks noGrp="1"/>
          </p:cNvSpPr>
          <p:nvPr>
            <p:ph idx="1"/>
          </p:nvPr>
        </p:nvSpPr>
        <p:spPr>
          <a:xfrm>
            <a:off x="0" y="1412875"/>
            <a:ext cx="9144000" cy="5329238"/>
          </a:xfrm>
        </p:spPr>
        <p:txBody>
          <a:bodyPr>
            <a:normAutofit/>
          </a:bodyPr>
          <a:lstStyle/>
          <a:p>
            <a:pPr marL="0" indent="0">
              <a:buFont typeface="Arial" charset="0"/>
              <a:buNone/>
              <a:defRPr/>
            </a:pPr>
            <a:endParaRPr lang="en-IN" sz="4000" dirty="0"/>
          </a:p>
          <a:p>
            <a:pPr algn="just">
              <a:buFont typeface="Wingdings" pitchFamily="2" charset="2"/>
              <a:buChar char="Ø"/>
              <a:defRPr/>
            </a:pPr>
            <a:r>
              <a:rPr lang="en-IN" sz="4000" dirty="0" smtClean="0"/>
              <a:t>Laceration are the tears or splits of skin, mucous membrane, muscle or internal organs produced by application of blunt force to broad area of the body, which crushed or stretched the tissues beyond their elasticity.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FF0000"/>
                </a:solidFill>
              </a:rPr>
              <a:t>AVULSED SCALP</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417638"/>
            <a:ext cx="9144000" cy="5440362"/>
          </a:xfrm>
        </p:spPr>
      </p:pic>
    </p:spTree>
    <p:extLst>
      <p:ext uri="{BB962C8B-B14F-4D97-AF65-F5344CB8AC3E}">
        <p14:creationId xmlns:p14="http://schemas.microsoft.com/office/powerpoint/2010/main" xmlns="" val="2624856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AVULSION </a:t>
            </a:r>
            <a:r>
              <a:rPr lang="en-IN" b="1" dirty="0" smtClean="0">
                <a:solidFill>
                  <a:srgbClr val="FF0000"/>
                </a:solidFill>
              </a:rPr>
              <a:t>FOOT</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417638"/>
            <a:ext cx="9144000" cy="5440362"/>
          </a:xfrm>
        </p:spPr>
      </p:pic>
    </p:spTree>
    <p:extLst>
      <p:ext uri="{BB962C8B-B14F-4D97-AF65-F5344CB8AC3E}">
        <p14:creationId xmlns:p14="http://schemas.microsoft.com/office/powerpoint/2010/main" xmlns="" val="3680644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65" y="116633"/>
            <a:ext cx="9144000" cy="6741368"/>
          </a:xfrm>
        </p:spPr>
        <p:txBody>
          <a:bodyPr/>
          <a:lstStyle/>
          <a:p>
            <a:endParaRPr lang="en-IN" dirty="0" smtClean="0"/>
          </a:p>
          <a:p>
            <a:pPr marL="0" indent="0">
              <a:buNone/>
            </a:pPr>
            <a:r>
              <a:rPr lang="en-IN" sz="5400" b="1" dirty="0" smtClean="0">
                <a:solidFill>
                  <a:srgbClr val="FF0000"/>
                </a:solidFill>
              </a:rPr>
              <a:t>                    TEAR</a:t>
            </a:r>
            <a:r>
              <a:rPr lang="en-IN" sz="5400" dirty="0" smtClean="0"/>
              <a:t> </a:t>
            </a:r>
            <a:r>
              <a:rPr lang="en-IN" dirty="0" smtClean="0"/>
              <a:t>  </a:t>
            </a:r>
          </a:p>
          <a:p>
            <a:pPr>
              <a:buFont typeface="Wingdings" pitchFamily="2" charset="2"/>
              <a:buChar char="Ø"/>
            </a:pPr>
            <a:r>
              <a:rPr lang="en-IN" dirty="0" smtClean="0"/>
              <a:t>Tearing of skin and tissues can occur from impact by or against the irregular or semi-sharp objects, such as door handle of the car.</a:t>
            </a:r>
          </a:p>
          <a:p>
            <a:pPr>
              <a:buFont typeface="Wingdings" pitchFamily="2" charset="2"/>
              <a:buChar char="Ø"/>
            </a:pPr>
            <a:endParaRPr lang="en-IN" dirty="0" smtClean="0"/>
          </a:p>
          <a:p>
            <a:pPr>
              <a:buFont typeface="Wingdings" pitchFamily="2" charset="2"/>
              <a:buChar char="Ø"/>
            </a:pPr>
            <a:r>
              <a:rPr lang="en-IN" dirty="0" smtClean="0"/>
              <a:t>A tear is deeper at starting point than at the termination</a:t>
            </a:r>
            <a:endParaRPr lang="en-IN" dirty="0"/>
          </a:p>
        </p:txBody>
      </p:sp>
    </p:spTree>
    <p:extLst>
      <p:ext uri="{BB962C8B-B14F-4D97-AF65-F5344CB8AC3E}">
        <p14:creationId xmlns:p14="http://schemas.microsoft.com/office/powerpoint/2010/main" xmlns="" val="2797343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a:solidFill>
                  <a:srgbClr val="FF0000"/>
                </a:solidFill>
              </a:rPr>
              <a:t>TEAR</a:t>
            </a:r>
            <a:endParaRPr lang="en-IN" sz="5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417638"/>
            <a:ext cx="9144000" cy="5440361"/>
          </a:xfrm>
        </p:spPr>
      </p:pic>
    </p:spTree>
    <p:extLst>
      <p:ext uri="{BB962C8B-B14F-4D97-AF65-F5344CB8AC3E}">
        <p14:creationId xmlns:p14="http://schemas.microsoft.com/office/powerpoint/2010/main" xmlns="" val="1131268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TEAR</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196752"/>
            <a:ext cx="9144000" cy="5661248"/>
          </a:xfrm>
        </p:spPr>
      </p:pic>
    </p:spTree>
    <p:extLst>
      <p:ext uri="{BB962C8B-B14F-4D97-AF65-F5344CB8AC3E}">
        <p14:creationId xmlns:p14="http://schemas.microsoft.com/office/powerpoint/2010/main" xmlns="" val="2159378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marL="0" indent="0">
              <a:buNone/>
            </a:pPr>
            <a:r>
              <a:rPr lang="en-IN" sz="4800" b="1" dirty="0" smtClean="0">
                <a:solidFill>
                  <a:srgbClr val="FF0000"/>
                </a:solidFill>
              </a:rPr>
              <a:t>               CUT LACERATION  </a:t>
            </a:r>
          </a:p>
          <a:p>
            <a:pPr>
              <a:buFont typeface="Wingdings" pitchFamily="2" charset="2"/>
              <a:buChar char="Ø"/>
            </a:pPr>
            <a:r>
              <a:rPr lang="en-IN" dirty="0" smtClean="0"/>
              <a:t>Produced by heavy relatively sharp-edged instruments. </a:t>
            </a:r>
          </a:p>
          <a:p>
            <a:pPr>
              <a:buFont typeface="Wingdings" pitchFamily="2" charset="2"/>
              <a:buChar char="Ø"/>
            </a:pPr>
            <a:endParaRPr lang="en-IN" dirty="0" smtClean="0"/>
          </a:p>
          <a:p>
            <a:pPr>
              <a:buFont typeface="Wingdings" pitchFamily="2" charset="2"/>
              <a:buChar char="Ø"/>
            </a:pPr>
            <a:r>
              <a:rPr lang="en-IN" dirty="0" smtClean="0"/>
              <a:t>The object producing a lacerated wound crushes and stretches a broad area of skin, which then split in the centre.</a:t>
            </a:r>
          </a:p>
          <a:p>
            <a:pPr>
              <a:buFont typeface="Wingdings" pitchFamily="2" charset="2"/>
              <a:buChar char="Ø"/>
            </a:pPr>
            <a:endParaRPr lang="en-IN" dirty="0" smtClean="0"/>
          </a:p>
          <a:p>
            <a:pPr>
              <a:buFont typeface="Wingdings" pitchFamily="2" charset="2"/>
              <a:buChar char="Ø"/>
            </a:pPr>
            <a:r>
              <a:rPr lang="en-IN" dirty="0" smtClean="0"/>
              <a:t>The edges are irregular and rough.</a:t>
            </a:r>
          </a:p>
          <a:p>
            <a:pPr>
              <a:buFont typeface="Wingdings" pitchFamily="2" charset="2"/>
              <a:buChar char="Ø"/>
            </a:pPr>
            <a:endParaRPr lang="en-IN" dirty="0" smtClean="0"/>
          </a:p>
          <a:p>
            <a:pPr>
              <a:buFont typeface="Wingdings" pitchFamily="2" charset="2"/>
              <a:buChar char="Ø"/>
            </a:pPr>
            <a:r>
              <a:rPr lang="en-IN" dirty="0" smtClean="0"/>
              <a:t>The skin is abraded at the margins due to rubbing of the striking object.</a:t>
            </a:r>
          </a:p>
          <a:p>
            <a:pPr>
              <a:buFont typeface="Wingdings" pitchFamily="2" charset="2"/>
              <a:buChar char="Ø"/>
            </a:pPr>
            <a:endParaRPr lang="en-IN" dirty="0" smtClean="0"/>
          </a:p>
          <a:p>
            <a:pPr>
              <a:buFont typeface="Wingdings" pitchFamily="2" charset="2"/>
              <a:buChar char="Ø"/>
            </a:pPr>
            <a:r>
              <a:rPr lang="en-IN" dirty="0"/>
              <a:t>Margins are contused due to the bleeding in to tissues caused by trauma.</a:t>
            </a:r>
          </a:p>
          <a:p>
            <a:endParaRPr lang="en-IN" dirty="0" smtClean="0"/>
          </a:p>
        </p:txBody>
      </p:sp>
    </p:spTree>
    <p:extLst>
      <p:ext uri="{BB962C8B-B14F-4D97-AF65-F5344CB8AC3E}">
        <p14:creationId xmlns:p14="http://schemas.microsoft.com/office/powerpoint/2010/main" xmlns="" val="885173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endParaRPr lang="en-IN" dirty="0" smtClean="0"/>
          </a:p>
          <a:p>
            <a:pPr marL="0" indent="0">
              <a:buNone/>
            </a:pPr>
            <a:r>
              <a:rPr lang="en-IN" sz="3600" dirty="0" smtClean="0">
                <a:solidFill>
                  <a:srgbClr val="002060"/>
                </a:solidFill>
              </a:rPr>
              <a:t>    Laceration of the </a:t>
            </a:r>
            <a:r>
              <a:rPr lang="en-IN" sz="3600" b="1" dirty="0" smtClean="0">
                <a:solidFill>
                  <a:srgbClr val="002060"/>
                </a:solidFill>
              </a:rPr>
              <a:t>internal organs </a:t>
            </a:r>
            <a:r>
              <a:rPr lang="en-IN" sz="3600" dirty="0" smtClean="0">
                <a:solidFill>
                  <a:srgbClr val="002060"/>
                </a:solidFill>
              </a:rPr>
              <a:t>is produced   </a:t>
            </a:r>
          </a:p>
          <a:p>
            <a:pPr marL="0" indent="0">
              <a:buNone/>
            </a:pPr>
            <a:r>
              <a:rPr lang="en-IN" sz="3600" dirty="0" smtClean="0">
                <a:solidFill>
                  <a:srgbClr val="002060"/>
                </a:solidFill>
              </a:rPr>
              <a:t>    by:</a:t>
            </a:r>
          </a:p>
          <a:p>
            <a:pPr marL="0" indent="0">
              <a:buNone/>
            </a:pPr>
            <a:r>
              <a:rPr lang="en-IN" dirty="0" smtClean="0"/>
              <a:t>   1. </a:t>
            </a:r>
            <a:r>
              <a:rPr lang="en-IN" b="1" dirty="0" smtClean="0"/>
              <a:t>Direct injury </a:t>
            </a:r>
            <a:r>
              <a:rPr lang="en-IN" dirty="0" smtClean="0"/>
              <a:t>of the </a:t>
            </a:r>
            <a:r>
              <a:rPr lang="en-IN" dirty="0"/>
              <a:t>viscera</a:t>
            </a:r>
            <a:r>
              <a:rPr lang="en-IN" dirty="0" smtClean="0"/>
              <a:t> by fragments of  fractured bone.</a:t>
            </a:r>
          </a:p>
          <a:p>
            <a:pPr marL="0" indent="0">
              <a:buNone/>
            </a:pPr>
            <a:endParaRPr lang="en-IN" dirty="0" smtClean="0"/>
          </a:p>
          <a:p>
            <a:pPr marL="0" indent="0">
              <a:buNone/>
            </a:pPr>
            <a:r>
              <a:rPr lang="en-IN" dirty="0" smtClean="0"/>
              <a:t>  2. Development of the </a:t>
            </a:r>
            <a:r>
              <a:rPr lang="en-IN" b="1" dirty="0" smtClean="0"/>
              <a:t>traction</a:t>
            </a:r>
            <a:r>
              <a:rPr lang="en-IN" dirty="0" smtClean="0"/>
              <a:t> shears or strain </a:t>
            </a:r>
            <a:r>
              <a:rPr lang="en-IN" b="1" dirty="0" smtClean="0"/>
              <a:t>shears</a:t>
            </a:r>
            <a:r>
              <a:rPr lang="en-IN" dirty="0" smtClean="0"/>
              <a:t> in viscera.</a:t>
            </a:r>
          </a:p>
          <a:p>
            <a:pPr marL="0" indent="0">
              <a:buNone/>
            </a:pPr>
            <a:endParaRPr lang="en-IN" dirty="0" smtClean="0"/>
          </a:p>
          <a:p>
            <a:pPr marL="0" indent="0">
              <a:buNone/>
            </a:pPr>
            <a:r>
              <a:rPr lang="en-IN" dirty="0" smtClean="0"/>
              <a:t>  3. </a:t>
            </a:r>
            <a:r>
              <a:rPr lang="en-IN" b="1" dirty="0" smtClean="0"/>
              <a:t>Stretching</a:t>
            </a:r>
            <a:r>
              <a:rPr lang="en-IN" dirty="0" smtClean="0"/>
              <a:t> of the visceral attachments.</a:t>
            </a:r>
          </a:p>
          <a:p>
            <a:pPr marL="0" indent="0">
              <a:buNone/>
            </a:pPr>
            <a:endParaRPr lang="en-IN" dirty="0" smtClean="0"/>
          </a:p>
          <a:p>
            <a:pPr marL="0" indent="0">
              <a:buNone/>
            </a:pPr>
            <a:r>
              <a:rPr lang="en-IN" dirty="0" smtClean="0"/>
              <a:t>  4. </a:t>
            </a:r>
            <a:r>
              <a:rPr lang="en-IN" b="1" dirty="0" smtClean="0"/>
              <a:t>Hydrostatic forces</a:t>
            </a:r>
            <a:endParaRPr lang="en-IN" b="1" dirty="0"/>
          </a:p>
        </p:txBody>
      </p:sp>
    </p:spTree>
    <p:extLst>
      <p:ext uri="{BB962C8B-B14F-4D97-AF65-F5344CB8AC3E}">
        <p14:creationId xmlns:p14="http://schemas.microsoft.com/office/powerpoint/2010/main" xmlns="" val="377932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IN" sz="4800" b="1" dirty="0" smtClean="0">
                <a:solidFill>
                  <a:srgbClr val="002060"/>
                </a:solidFill>
              </a:rPr>
              <a:t>   Characters</a:t>
            </a:r>
            <a:r>
              <a:rPr lang="en-IN" sz="4800" dirty="0" smtClean="0">
                <a:solidFill>
                  <a:srgbClr val="002060"/>
                </a:solidFill>
              </a:rPr>
              <a:t> </a:t>
            </a:r>
            <a:r>
              <a:rPr lang="en-IN" sz="4800" b="1" dirty="0" smtClean="0">
                <a:solidFill>
                  <a:srgbClr val="002060"/>
                </a:solidFill>
              </a:rPr>
              <a:t> </a:t>
            </a:r>
            <a:endParaRPr lang="en-IN" b="1" dirty="0" smtClean="0">
              <a:solidFill>
                <a:srgbClr val="002060"/>
              </a:solidFill>
            </a:endParaRPr>
          </a:p>
          <a:p>
            <a:pPr>
              <a:buFont typeface="Wingdings" pitchFamily="2" charset="2"/>
              <a:buChar char="Ø"/>
            </a:pPr>
            <a:r>
              <a:rPr lang="en-IN" sz="3600" b="1" dirty="0" smtClean="0"/>
              <a:t>Margins are irregular, ragged</a:t>
            </a:r>
            <a:r>
              <a:rPr lang="en-IN" sz="3600" dirty="0" smtClean="0"/>
              <a:t>, and uneven and their ends are pointed or blunt, and they too show </a:t>
            </a:r>
            <a:r>
              <a:rPr lang="en-IN" sz="3600" b="1" dirty="0" smtClean="0"/>
              <a:t>minute tears </a:t>
            </a:r>
            <a:r>
              <a:rPr lang="en-IN" sz="3600" dirty="0" smtClean="0"/>
              <a:t>in the margins.</a:t>
            </a:r>
          </a:p>
          <a:p>
            <a:pPr marL="0" indent="0">
              <a:buFont typeface="Wingdings" pitchFamily="2" charset="2"/>
              <a:buChar char="Ø"/>
            </a:pPr>
            <a:endParaRPr lang="en-IN" sz="3600" dirty="0" smtClean="0"/>
          </a:p>
          <a:p>
            <a:pPr>
              <a:buFont typeface="Wingdings" pitchFamily="2" charset="2"/>
              <a:buChar char="Ø"/>
            </a:pPr>
            <a:r>
              <a:rPr lang="en-IN" sz="3600" b="1" dirty="0" smtClean="0"/>
              <a:t>Bruising</a:t>
            </a:r>
            <a:r>
              <a:rPr lang="en-IN" sz="3600" dirty="0" smtClean="0"/>
              <a:t> </a:t>
            </a:r>
            <a:r>
              <a:rPr lang="en-IN" sz="3600" b="1" dirty="0" smtClean="0"/>
              <a:t>is seen </a:t>
            </a:r>
            <a:r>
              <a:rPr lang="en-IN" sz="3600" dirty="0" smtClean="0"/>
              <a:t>either in the skin or the subcutaneous tissues around the wound.</a:t>
            </a:r>
          </a:p>
          <a:p>
            <a:pPr marL="0" indent="0">
              <a:buFont typeface="Wingdings" pitchFamily="2" charset="2"/>
              <a:buChar char="Ø"/>
            </a:pPr>
            <a:endParaRPr lang="en-IN" sz="3600" dirty="0" smtClean="0"/>
          </a:p>
          <a:p>
            <a:pPr>
              <a:buFont typeface="Wingdings" pitchFamily="2" charset="2"/>
              <a:buChar char="Ø"/>
            </a:pPr>
            <a:r>
              <a:rPr lang="en-IN" sz="3600" dirty="0" smtClean="0"/>
              <a:t>Deeper tissues are unevenly divided with tags of tissues at the bottom of the wound </a:t>
            </a:r>
            <a:r>
              <a:rPr lang="en-IN" sz="3600" b="1" dirty="0" smtClean="0"/>
              <a:t>bridging</a:t>
            </a:r>
            <a:r>
              <a:rPr lang="en-IN" sz="3600" dirty="0" smtClean="0"/>
              <a:t> across the margin.</a:t>
            </a:r>
          </a:p>
        </p:txBody>
      </p:sp>
    </p:spTree>
    <p:extLst>
      <p:ext uri="{BB962C8B-B14F-4D97-AF65-F5344CB8AC3E}">
        <p14:creationId xmlns:p14="http://schemas.microsoft.com/office/powerpoint/2010/main" xmlns="" val="2348604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IN" sz="3600" dirty="0" smtClean="0"/>
          </a:p>
          <a:p>
            <a:pPr>
              <a:buFont typeface="Wingdings" pitchFamily="2" charset="2"/>
              <a:buChar char="Ø"/>
            </a:pPr>
            <a:r>
              <a:rPr lang="en-IN" sz="3600" dirty="0" smtClean="0"/>
              <a:t>Hair </a:t>
            </a:r>
            <a:r>
              <a:rPr lang="en-IN" sz="3600" dirty="0"/>
              <a:t>bulbs </a:t>
            </a:r>
            <a:r>
              <a:rPr lang="en-IN" sz="3600" dirty="0" smtClean="0"/>
              <a:t>&amp;blood vessels </a:t>
            </a:r>
            <a:r>
              <a:rPr lang="en-IN" sz="3600" dirty="0"/>
              <a:t>are </a:t>
            </a:r>
            <a:r>
              <a:rPr lang="en-IN" sz="3600" b="1" dirty="0"/>
              <a:t>crushed</a:t>
            </a:r>
            <a:r>
              <a:rPr lang="en-IN" sz="3600" dirty="0" smtClean="0"/>
              <a:t>.</a:t>
            </a:r>
          </a:p>
          <a:p>
            <a:pPr marL="0" indent="0">
              <a:buFont typeface="Wingdings" pitchFamily="2" charset="2"/>
              <a:buChar char="Ø"/>
            </a:pPr>
            <a:endParaRPr lang="en-IN" sz="3600" dirty="0"/>
          </a:p>
          <a:p>
            <a:pPr>
              <a:buFont typeface="Wingdings" pitchFamily="2" charset="2"/>
              <a:buChar char="Ø"/>
            </a:pPr>
            <a:r>
              <a:rPr lang="en-IN" sz="3600" b="1" dirty="0"/>
              <a:t>Haemorrhage is less</a:t>
            </a:r>
            <a:r>
              <a:rPr lang="en-IN" sz="3600" b="1" dirty="0" smtClean="0"/>
              <a:t>.</a:t>
            </a:r>
          </a:p>
          <a:p>
            <a:pPr marL="0" indent="0">
              <a:buFont typeface="Wingdings" pitchFamily="2" charset="2"/>
              <a:buChar char="Ø"/>
            </a:pPr>
            <a:endParaRPr lang="en-IN" sz="3600" dirty="0"/>
          </a:p>
          <a:p>
            <a:pPr>
              <a:buFont typeface="Wingdings" pitchFamily="2" charset="2"/>
              <a:buChar char="Ø"/>
            </a:pPr>
            <a:r>
              <a:rPr lang="en-IN" sz="3600" b="1" dirty="0"/>
              <a:t>Foreign </a:t>
            </a:r>
            <a:r>
              <a:rPr lang="en-IN" sz="3600" b="1" dirty="0" smtClean="0"/>
              <a:t>materials </a:t>
            </a:r>
            <a:r>
              <a:rPr lang="en-IN" sz="3600" dirty="0"/>
              <a:t>are found in the wound</a:t>
            </a:r>
            <a:r>
              <a:rPr lang="en-IN" sz="3600" dirty="0" smtClean="0"/>
              <a:t>.</a:t>
            </a:r>
          </a:p>
          <a:p>
            <a:pPr marL="0" indent="0">
              <a:buFont typeface="Wingdings" pitchFamily="2" charset="2"/>
              <a:buChar char="Ø"/>
            </a:pPr>
            <a:endParaRPr lang="en-IN" sz="3600" dirty="0"/>
          </a:p>
          <a:p>
            <a:pPr>
              <a:buFont typeface="Wingdings" pitchFamily="2" charset="2"/>
              <a:buChar char="Ø"/>
            </a:pPr>
            <a:r>
              <a:rPr lang="en-IN" sz="3600" b="1" dirty="0"/>
              <a:t>Depth varies </a:t>
            </a:r>
            <a:r>
              <a:rPr lang="en-IN" sz="3600" dirty="0"/>
              <a:t>according to the thickness of the soft parts at the site of injury and degree of force applied</a:t>
            </a:r>
          </a:p>
        </p:txBody>
      </p:sp>
    </p:spTree>
    <p:extLst>
      <p:ext uri="{BB962C8B-B14F-4D97-AF65-F5344CB8AC3E}">
        <p14:creationId xmlns:p14="http://schemas.microsoft.com/office/powerpoint/2010/main" xmlns="" val="1024274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16632"/>
            <a:ext cx="9144000" cy="6741368"/>
          </a:xfrm>
        </p:spPr>
      </p:pic>
    </p:spTree>
    <p:extLst>
      <p:ext uri="{BB962C8B-B14F-4D97-AF65-F5344CB8AC3E}">
        <p14:creationId xmlns:p14="http://schemas.microsoft.com/office/powerpoint/2010/main" xmlns="" val="3523810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9600" b="1" dirty="0">
                <a:solidFill>
                  <a:srgbClr val="FF0000"/>
                </a:solidFill>
              </a:rPr>
              <a:t>Laceration</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844824"/>
            <a:ext cx="9144000" cy="5256584"/>
          </a:xfrm>
        </p:spPr>
      </p:pic>
    </p:spTree>
    <p:extLst>
      <p:ext uri="{BB962C8B-B14F-4D97-AF65-F5344CB8AC3E}">
        <p14:creationId xmlns:p14="http://schemas.microsoft.com/office/powerpoint/2010/main" xmlns="" val="3675323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endParaRPr lang="en-IN" dirty="0" smtClean="0"/>
          </a:p>
          <a:p>
            <a:pPr>
              <a:buFont typeface="Wingdings" pitchFamily="2" charset="2"/>
              <a:buChar char="Ø"/>
            </a:pPr>
            <a:r>
              <a:rPr lang="en-IN" dirty="0" smtClean="0"/>
              <a:t> The </a:t>
            </a:r>
            <a:r>
              <a:rPr lang="en-IN" b="1" dirty="0" smtClean="0">
                <a:solidFill>
                  <a:srgbClr val="FF0000"/>
                </a:solidFill>
              </a:rPr>
              <a:t>shape and size may not correspond </a:t>
            </a:r>
            <a:r>
              <a:rPr lang="en-IN" dirty="0" smtClean="0"/>
              <a:t>with the   </a:t>
            </a:r>
          </a:p>
          <a:p>
            <a:pPr>
              <a:buNone/>
            </a:pPr>
            <a:r>
              <a:rPr lang="en-IN" dirty="0" smtClean="0"/>
              <a:t>     weapon or object which produced it.</a:t>
            </a:r>
          </a:p>
          <a:p>
            <a:pPr>
              <a:buNone/>
            </a:pPr>
            <a:r>
              <a:rPr lang="en-IN" dirty="0" err="1" smtClean="0"/>
              <a:t>i</a:t>
            </a:r>
            <a:r>
              <a:rPr lang="en-IN" dirty="0" smtClean="0"/>
              <a:t>)    A blunt round end may produce </a:t>
            </a:r>
            <a:r>
              <a:rPr lang="en-IN" b="1" dirty="0" smtClean="0">
                <a:solidFill>
                  <a:srgbClr val="002060"/>
                </a:solidFill>
              </a:rPr>
              <a:t>stellate</a:t>
            </a:r>
            <a:r>
              <a:rPr lang="en-IN" dirty="0" smtClean="0"/>
              <a:t>   </a:t>
            </a:r>
          </a:p>
          <a:p>
            <a:pPr>
              <a:buNone/>
            </a:pPr>
            <a:r>
              <a:rPr lang="en-IN" dirty="0" smtClean="0"/>
              <a:t>      laceration.</a:t>
            </a:r>
          </a:p>
          <a:p>
            <a:pPr marL="571500" indent="-571500">
              <a:buAutoNum type="romanLcParenR" startAt="2"/>
            </a:pPr>
            <a:r>
              <a:rPr lang="en-IN" dirty="0" smtClean="0"/>
              <a:t>A blunt object with an edge such as hammer       may produce </a:t>
            </a:r>
            <a:r>
              <a:rPr lang="en-IN" b="1" dirty="0" smtClean="0">
                <a:solidFill>
                  <a:srgbClr val="002060"/>
                </a:solidFill>
              </a:rPr>
              <a:t>crescentic</a:t>
            </a:r>
            <a:r>
              <a:rPr lang="en-IN" dirty="0" smtClean="0"/>
              <a:t> laceration.</a:t>
            </a:r>
          </a:p>
          <a:p>
            <a:pPr marL="571500" indent="-571500">
              <a:buAutoNum type="romanLcParenR" startAt="3"/>
            </a:pPr>
            <a:r>
              <a:rPr lang="en-IN" dirty="0" smtClean="0"/>
              <a:t>Long thin object such as pipes may produce </a:t>
            </a:r>
          </a:p>
          <a:p>
            <a:pPr marL="571500" indent="-571500">
              <a:buNone/>
            </a:pPr>
            <a:r>
              <a:rPr lang="en-IN" dirty="0" smtClean="0"/>
              <a:t> 	</a:t>
            </a:r>
            <a:r>
              <a:rPr lang="en-IN" b="1" dirty="0" smtClean="0">
                <a:solidFill>
                  <a:srgbClr val="002060"/>
                </a:solidFill>
              </a:rPr>
              <a:t>linear</a:t>
            </a:r>
            <a:r>
              <a:rPr lang="en-IN" dirty="0" smtClean="0"/>
              <a:t> laceration.</a:t>
            </a:r>
          </a:p>
          <a:p>
            <a:pPr marL="571500" indent="-571500">
              <a:buAutoNum type="romanLcParenR" startAt="4"/>
            </a:pPr>
            <a:r>
              <a:rPr lang="en-IN" dirty="0" smtClean="0"/>
              <a:t>Flat object may produce</a:t>
            </a:r>
            <a:r>
              <a:rPr lang="en-IN" b="1" dirty="0" smtClean="0"/>
              <a:t> </a:t>
            </a:r>
            <a:r>
              <a:rPr lang="en-IN" b="1" dirty="0" smtClean="0">
                <a:solidFill>
                  <a:srgbClr val="002060"/>
                </a:solidFill>
              </a:rPr>
              <a:t>irregular, ragged or</a:t>
            </a:r>
          </a:p>
          <a:p>
            <a:pPr marL="571500" indent="-571500">
              <a:buNone/>
            </a:pPr>
            <a:r>
              <a:rPr lang="en-IN" b="1" dirty="0" smtClean="0">
                <a:solidFill>
                  <a:srgbClr val="002060"/>
                </a:solidFill>
              </a:rPr>
              <a:t>      Y-</a:t>
            </a:r>
            <a:r>
              <a:rPr lang="en-IN" b="1" dirty="0" smtClean="0"/>
              <a:t> </a:t>
            </a:r>
            <a:r>
              <a:rPr lang="en-IN" b="1" dirty="0" smtClean="0">
                <a:solidFill>
                  <a:srgbClr val="002060"/>
                </a:solidFill>
              </a:rPr>
              <a:t>shaped</a:t>
            </a:r>
            <a:r>
              <a:rPr lang="en-IN" dirty="0" smtClean="0"/>
              <a:t> laceration.</a:t>
            </a:r>
            <a:endParaRPr lang="en-IN" b="1" dirty="0" smtClean="0">
              <a:solidFill>
                <a:srgbClr val="002060"/>
              </a:solidFill>
            </a:endParaRPr>
          </a:p>
          <a:p>
            <a:pPr>
              <a:buNone/>
            </a:pPr>
            <a:r>
              <a:rPr lang="en-IN" b="1" dirty="0" smtClean="0">
                <a:solidFill>
                  <a:srgbClr val="002060"/>
                </a:solidFill>
              </a:rPr>
              <a:t>    	</a:t>
            </a:r>
            <a:endParaRPr lang="en-IN" dirty="0" smtClean="0"/>
          </a:p>
          <a:p>
            <a:endParaRPr lang="en-IN" dirty="0" smtClean="0"/>
          </a:p>
          <a:p>
            <a:endParaRPr lang="en-IN" dirty="0" smtClean="0"/>
          </a:p>
          <a:p>
            <a:endParaRPr lang="en-IN" dirty="0"/>
          </a:p>
        </p:txBody>
      </p:sp>
    </p:spTree>
    <p:extLst>
      <p:ext uri="{BB962C8B-B14F-4D97-AF65-F5344CB8AC3E}">
        <p14:creationId xmlns:p14="http://schemas.microsoft.com/office/powerpoint/2010/main" xmlns="" val="3639458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IN" dirty="0" smtClean="0"/>
          </a:p>
          <a:p>
            <a:pPr algn="just">
              <a:buFont typeface="Wingdings" pitchFamily="2" charset="2"/>
              <a:buChar char="Ø"/>
            </a:pPr>
            <a:r>
              <a:rPr lang="en-IN" sz="3600" b="1" dirty="0" smtClean="0">
                <a:solidFill>
                  <a:srgbClr val="002060"/>
                </a:solidFill>
              </a:rPr>
              <a:t>Age</a:t>
            </a:r>
            <a:r>
              <a:rPr lang="en-IN" sz="3600" dirty="0" smtClean="0"/>
              <a:t> determination of the laceration is difficult unless there is clear signs of healing such as granulation tissue, fibroblast ingrowth or organising infiltrate.</a:t>
            </a:r>
          </a:p>
          <a:p>
            <a:pPr algn="just"/>
            <a:endParaRPr lang="en-IN" sz="3600" dirty="0" smtClean="0"/>
          </a:p>
          <a:p>
            <a:pPr algn="just">
              <a:buFont typeface="Wingdings" pitchFamily="2" charset="2"/>
              <a:buChar char="Ø"/>
            </a:pPr>
            <a:r>
              <a:rPr lang="en-IN" sz="3600" dirty="0" smtClean="0"/>
              <a:t>Ante mortem lacerations show bruising,  eversion, gaping and blood staining of margins,  greater bleeding and vital reaction.</a:t>
            </a:r>
            <a:endParaRPr lang="en-IN" sz="3600" dirty="0"/>
          </a:p>
        </p:txBody>
      </p:sp>
    </p:spTree>
    <p:extLst>
      <p:ext uri="{BB962C8B-B14F-4D97-AF65-F5344CB8AC3E}">
        <p14:creationId xmlns:p14="http://schemas.microsoft.com/office/powerpoint/2010/main" xmlns="" val="995271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0" y="0"/>
            <a:ext cx="9144000" cy="1268413"/>
          </a:xfrm>
        </p:spPr>
        <p:txBody>
          <a:bodyPr/>
          <a:lstStyle/>
          <a:p>
            <a:r>
              <a:rPr lang="en-IN" sz="5400" b="1" smtClean="0">
                <a:solidFill>
                  <a:srgbClr val="FF0000"/>
                </a:solidFill>
              </a:rPr>
              <a:t>Healing of a lacerated wound</a:t>
            </a:r>
          </a:p>
        </p:txBody>
      </p:sp>
      <p:sp>
        <p:nvSpPr>
          <p:cNvPr id="97283" name="Content Placeholder 2"/>
          <p:cNvSpPr>
            <a:spLocks noGrp="1"/>
          </p:cNvSpPr>
          <p:nvPr>
            <p:ph idx="1"/>
          </p:nvPr>
        </p:nvSpPr>
        <p:spPr>
          <a:xfrm>
            <a:off x="0" y="1268413"/>
            <a:ext cx="9144000" cy="5589587"/>
          </a:xfrm>
        </p:spPr>
        <p:txBody>
          <a:bodyPr/>
          <a:lstStyle/>
          <a:p>
            <a:pPr>
              <a:buFont typeface="Wingdings" pitchFamily="2" charset="2"/>
              <a:buChar char="Ø"/>
            </a:pPr>
            <a:r>
              <a:rPr lang="en-IN" b="1" dirty="0" smtClean="0">
                <a:solidFill>
                  <a:srgbClr val="002060"/>
                </a:solidFill>
              </a:rPr>
              <a:t>Fresh</a:t>
            </a:r>
            <a:r>
              <a:rPr lang="en-IN" dirty="0" smtClean="0">
                <a:solidFill>
                  <a:srgbClr val="002060"/>
                </a:solidFill>
              </a:rPr>
              <a:t> </a:t>
            </a:r>
            <a:r>
              <a:rPr lang="en-IN" dirty="0" smtClean="0"/>
              <a:t>: Bleeding or fresh clot is attached; margins are red, swollen and tender.</a:t>
            </a:r>
          </a:p>
          <a:p>
            <a:pPr>
              <a:buFont typeface="Wingdings" pitchFamily="2" charset="2"/>
              <a:buChar char="Ø"/>
            </a:pPr>
            <a:r>
              <a:rPr lang="en-IN" b="1" dirty="0" smtClean="0">
                <a:solidFill>
                  <a:srgbClr val="002060"/>
                </a:solidFill>
              </a:rPr>
              <a:t>12-24</a:t>
            </a:r>
            <a:r>
              <a:rPr lang="en-IN" b="1" dirty="0" smtClean="0"/>
              <a:t> </a:t>
            </a:r>
            <a:r>
              <a:rPr lang="en-IN" b="1" dirty="0" smtClean="0">
                <a:solidFill>
                  <a:srgbClr val="002060"/>
                </a:solidFill>
              </a:rPr>
              <a:t>hrs</a:t>
            </a:r>
            <a:r>
              <a:rPr lang="en-IN" b="1" dirty="0" smtClean="0"/>
              <a:t> </a:t>
            </a:r>
            <a:r>
              <a:rPr lang="en-IN" dirty="0" smtClean="0"/>
              <a:t>:Margins swollen, red and covered by dried blood clots, and lymph.</a:t>
            </a:r>
          </a:p>
          <a:p>
            <a:pPr>
              <a:buFont typeface="Wingdings" pitchFamily="2" charset="2"/>
              <a:buChar char="Ø"/>
            </a:pPr>
            <a:r>
              <a:rPr lang="en-IN" b="1" dirty="0" smtClean="0">
                <a:solidFill>
                  <a:srgbClr val="002060"/>
                </a:solidFill>
              </a:rPr>
              <a:t>3-5</a:t>
            </a:r>
            <a:r>
              <a:rPr lang="en-IN" b="1" dirty="0" smtClean="0"/>
              <a:t> </a:t>
            </a:r>
            <a:r>
              <a:rPr lang="en-IN" b="1" dirty="0" smtClean="0">
                <a:solidFill>
                  <a:srgbClr val="002060"/>
                </a:solidFill>
              </a:rPr>
              <a:t>days</a:t>
            </a:r>
            <a:r>
              <a:rPr lang="en-IN" dirty="0" smtClean="0"/>
              <a:t>: Margins strongly adhered with each other and covered by dried crust.</a:t>
            </a:r>
          </a:p>
          <a:p>
            <a:pPr>
              <a:buFont typeface="Wingdings" pitchFamily="2" charset="2"/>
              <a:buChar char="Ø"/>
            </a:pPr>
            <a:r>
              <a:rPr lang="en-IN" b="1" dirty="0" smtClean="0">
                <a:solidFill>
                  <a:srgbClr val="002060"/>
                </a:solidFill>
              </a:rPr>
              <a:t>6-7</a:t>
            </a:r>
            <a:r>
              <a:rPr lang="en-IN" b="1" dirty="0" smtClean="0"/>
              <a:t> </a:t>
            </a:r>
            <a:r>
              <a:rPr lang="en-IN" b="1" dirty="0" smtClean="0">
                <a:solidFill>
                  <a:srgbClr val="002060"/>
                </a:solidFill>
              </a:rPr>
              <a:t>days</a:t>
            </a:r>
            <a:r>
              <a:rPr lang="en-IN" dirty="0" smtClean="0"/>
              <a:t>: Crust/scab falls off or can easily be taken off with soft reddish tender scar.</a:t>
            </a:r>
          </a:p>
          <a:p>
            <a:pPr>
              <a:buFont typeface="Wingdings" pitchFamily="2" charset="2"/>
              <a:buChar char="Ø"/>
            </a:pPr>
            <a:r>
              <a:rPr lang="en-IN" b="1" dirty="0" smtClean="0">
                <a:solidFill>
                  <a:srgbClr val="002060"/>
                </a:solidFill>
              </a:rPr>
              <a:t>Few</a:t>
            </a:r>
            <a:r>
              <a:rPr lang="en-IN" b="1" dirty="0" smtClean="0"/>
              <a:t> </a:t>
            </a:r>
            <a:r>
              <a:rPr lang="en-IN" b="1" dirty="0" smtClean="0">
                <a:solidFill>
                  <a:srgbClr val="002060"/>
                </a:solidFill>
              </a:rPr>
              <a:t>weeks</a:t>
            </a:r>
            <a:r>
              <a:rPr lang="en-IN" dirty="0" smtClean="0"/>
              <a:t>: Scar is whitish, firm and painless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888"/>
            <a:ext cx="9144000" cy="6553200"/>
          </a:xfrm>
        </p:spPr>
        <p:txBody>
          <a:bodyPr>
            <a:normAutofit/>
          </a:bodyPr>
          <a:lstStyle/>
          <a:p>
            <a:pPr marL="0" indent="0">
              <a:buFont typeface="Arial" charset="0"/>
              <a:buNone/>
              <a:defRPr/>
            </a:pPr>
            <a:r>
              <a:rPr lang="en-IN" sz="4400" b="1" dirty="0" smtClean="0">
                <a:solidFill>
                  <a:srgbClr val="FF0000"/>
                </a:solidFill>
              </a:rPr>
              <a:t>  Complications</a:t>
            </a:r>
            <a:endParaRPr lang="en-IN" dirty="0" smtClean="0">
              <a:solidFill>
                <a:srgbClr val="FF0000"/>
              </a:solidFill>
            </a:endParaRPr>
          </a:p>
          <a:p>
            <a:pPr>
              <a:buFont typeface="Arial" charset="0"/>
              <a:buNone/>
              <a:defRPr/>
            </a:pPr>
            <a:r>
              <a:rPr lang="en-IN" dirty="0" smtClean="0"/>
              <a:t>1. Laceration of </a:t>
            </a:r>
            <a:r>
              <a:rPr lang="en-IN" b="1" dirty="0" smtClean="0"/>
              <a:t>internal organs </a:t>
            </a:r>
            <a:r>
              <a:rPr lang="en-IN" dirty="0" smtClean="0"/>
              <a:t>can cause </a:t>
            </a:r>
            <a:r>
              <a:rPr lang="en-IN" b="1" dirty="0" smtClean="0"/>
              <a:t>fatal</a:t>
            </a:r>
            <a:r>
              <a:rPr lang="en-IN" dirty="0" smtClean="0"/>
              <a:t>   </a:t>
            </a:r>
            <a:r>
              <a:rPr lang="en-IN" b="1" dirty="0" smtClean="0"/>
              <a:t>bleeding</a:t>
            </a:r>
            <a:r>
              <a:rPr lang="en-IN" dirty="0" smtClean="0"/>
              <a:t>.</a:t>
            </a:r>
          </a:p>
          <a:p>
            <a:pPr>
              <a:buFont typeface="Arial" charset="0"/>
              <a:buNone/>
              <a:defRPr/>
            </a:pPr>
            <a:r>
              <a:rPr lang="en-IN" b="1" dirty="0" smtClean="0"/>
              <a:t>2. Temporal arteries may bleed freely </a:t>
            </a:r>
            <a:r>
              <a:rPr lang="en-IN" dirty="0" smtClean="0"/>
              <a:t>as they are firmly bound and unable to contract.</a:t>
            </a:r>
          </a:p>
          <a:p>
            <a:pPr>
              <a:buFont typeface="Arial" charset="0"/>
              <a:buNone/>
              <a:defRPr/>
            </a:pPr>
            <a:r>
              <a:rPr lang="en-IN" dirty="0" smtClean="0"/>
              <a:t>3. </a:t>
            </a:r>
            <a:r>
              <a:rPr lang="en-IN" b="1" dirty="0" smtClean="0"/>
              <a:t>Infection</a:t>
            </a:r>
          </a:p>
          <a:p>
            <a:pPr>
              <a:buFont typeface="Arial" charset="0"/>
              <a:buNone/>
              <a:defRPr/>
            </a:pPr>
            <a:r>
              <a:rPr lang="en-IN" dirty="0" smtClean="0"/>
              <a:t>4. If it is located where the skin stretches or is wrinkled, e.g. over joints, repeated and continued oozing of tissue fluids and blood may cause </a:t>
            </a:r>
            <a:r>
              <a:rPr lang="en-IN" b="1" dirty="0" smtClean="0"/>
              <a:t>irritation, pain and dysfunction</a:t>
            </a:r>
            <a:r>
              <a:rPr lang="en-IN" dirty="0" smtClean="0"/>
              <a:t>.</a:t>
            </a:r>
          </a:p>
          <a:p>
            <a:pPr>
              <a:buFont typeface="Arial" charset="0"/>
              <a:buNone/>
              <a:defRPr/>
            </a:pPr>
            <a:r>
              <a:rPr lang="en-IN" dirty="0" smtClean="0"/>
              <a:t>5. Pulmonary or systemic </a:t>
            </a:r>
            <a:r>
              <a:rPr lang="en-IN" b="1" dirty="0" smtClean="0"/>
              <a:t>fat embolism</a:t>
            </a:r>
            <a:r>
              <a:rPr lang="en-IN" dirty="0" smtClean="0"/>
              <a:t>.</a:t>
            </a:r>
          </a:p>
          <a:p>
            <a:pPr>
              <a:defRPr/>
            </a:pP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IN" dirty="0" smtClean="0"/>
          </a:p>
          <a:p>
            <a:pPr marL="0" indent="0">
              <a:buNone/>
            </a:pPr>
            <a:r>
              <a:rPr lang="en-IN" sz="4000" b="1" dirty="0" smtClean="0">
                <a:solidFill>
                  <a:srgbClr val="FF0000"/>
                </a:solidFill>
              </a:rPr>
              <a:t>    </a:t>
            </a:r>
            <a:r>
              <a:rPr lang="en-IN" sz="4800" b="1" dirty="0" smtClean="0">
                <a:solidFill>
                  <a:srgbClr val="FF0000"/>
                </a:solidFill>
              </a:rPr>
              <a:t>Medico Legal Importance</a:t>
            </a:r>
            <a:endParaRPr lang="en-IN" sz="4000" b="1" dirty="0" smtClean="0">
              <a:solidFill>
                <a:srgbClr val="FF0000"/>
              </a:solidFill>
            </a:endParaRPr>
          </a:p>
          <a:p>
            <a:pPr algn="just">
              <a:buFont typeface="Wingdings" pitchFamily="2" charset="2"/>
              <a:buChar char="Ø"/>
            </a:pPr>
            <a:r>
              <a:rPr lang="en-IN" sz="3600" dirty="0" smtClean="0"/>
              <a:t>The type of laceration may indicate the </a:t>
            </a:r>
            <a:r>
              <a:rPr lang="en-IN" sz="3600" b="1" dirty="0" smtClean="0"/>
              <a:t>cause</a:t>
            </a:r>
            <a:r>
              <a:rPr lang="en-IN" sz="3600" dirty="0" smtClean="0"/>
              <a:t> of the injury and </a:t>
            </a:r>
            <a:r>
              <a:rPr lang="en-IN" sz="3600" b="1" dirty="0" smtClean="0"/>
              <a:t>shape of the blunt weapon</a:t>
            </a:r>
            <a:endParaRPr lang="en-IN" sz="3600" dirty="0" smtClean="0"/>
          </a:p>
          <a:p>
            <a:pPr algn="just">
              <a:buFont typeface="Wingdings" pitchFamily="2" charset="2"/>
              <a:buChar char="Ø"/>
            </a:pPr>
            <a:endParaRPr lang="en-IN" sz="3600" dirty="0" smtClean="0"/>
          </a:p>
          <a:p>
            <a:pPr algn="just">
              <a:buFont typeface="Wingdings" pitchFamily="2" charset="2"/>
              <a:buChar char="Ø"/>
            </a:pPr>
            <a:r>
              <a:rPr lang="en-IN" sz="3600" dirty="0" smtClean="0"/>
              <a:t>Foreign bodies found in the wound may indicate the </a:t>
            </a:r>
            <a:r>
              <a:rPr lang="en-IN" sz="3600" b="1" dirty="0" smtClean="0"/>
              <a:t>circumstances</a:t>
            </a:r>
            <a:r>
              <a:rPr lang="en-IN" sz="3600" dirty="0" smtClean="0"/>
              <a:t> in which the crime has been committed</a:t>
            </a:r>
          </a:p>
          <a:p>
            <a:pPr algn="just">
              <a:buFont typeface="Wingdings" pitchFamily="2" charset="2"/>
              <a:buChar char="Ø"/>
            </a:pPr>
            <a:endParaRPr lang="en-IN" sz="3600" dirty="0" smtClean="0"/>
          </a:p>
          <a:p>
            <a:pPr algn="just">
              <a:buFont typeface="Wingdings" pitchFamily="2" charset="2"/>
              <a:buChar char="Ø"/>
            </a:pPr>
            <a:r>
              <a:rPr lang="en-IN" sz="3600" b="1" dirty="0" smtClean="0"/>
              <a:t>Age</a:t>
            </a:r>
            <a:r>
              <a:rPr lang="en-IN" sz="3600" dirty="0" smtClean="0"/>
              <a:t> of the injury can be determined</a:t>
            </a:r>
          </a:p>
          <a:p>
            <a:endParaRPr lang="en-IN" dirty="0"/>
          </a:p>
        </p:txBody>
      </p:sp>
    </p:spTree>
    <p:extLst>
      <p:ext uri="{BB962C8B-B14F-4D97-AF65-F5344CB8AC3E}">
        <p14:creationId xmlns:p14="http://schemas.microsoft.com/office/powerpoint/2010/main" xmlns="" val="3978616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marL="0" indent="0">
              <a:buNone/>
            </a:pPr>
            <a:r>
              <a:rPr lang="en-IN" sz="5200" b="1" dirty="0" smtClean="0">
                <a:solidFill>
                  <a:srgbClr val="FF0000"/>
                </a:solidFill>
              </a:rPr>
              <a:t>  Circumstances of </a:t>
            </a:r>
            <a:r>
              <a:rPr lang="en-IN" sz="5200" b="1" dirty="0">
                <a:solidFill>
                  <a:srgbClr val="FF0000"/>
                </a:solidFill>
              </a:rPr>
              <a:t>t</a:t>
            </a:r>
            <a:r>
              <a:rPr lang="en-IN" sz="5200" b="1" dirty="0" smtClean="0">
                <a:solidFill>
                  <a:srgbClr val="FF0000"/>
                </a:solidFill>
              </a:rPr>
              <a:t>he Injuries </a:t>
            </a:r>
          </a:p>
          <a:p>
            <a:pPr marL="0" indent="0" algn="just">
              <a:buFont typeface="Wingdings" pitchFamily="2" charset="2"/>
              <a:buChar char="Ø"/>
            </a:pPr>
            <a:r>
              <a:rPr lang="en-IN" sz="3500" dirty="0" smtClean="0"/>
              <a:t>Violent  uncoordinated muscular contraction can   </a:t>
            </a:r>
          </a:p>
          <a:p>
            <a:pPr marL="0" indent="0" algn="just">
              <a:buNone/>
            </a:pPr>
            <a:r>
              <a:rPr lang="en-IN" sz="3500" dirty="0" smtClean="0"/>
              <a:t>    produce disruptive tissue stresses which produce  </a:t>
            </a:r>
          </a:p>
          <a:p>
            <a:pPr marL="0" indent="0" algn="just">
              <a:buNone/>
            </a:pPr>
            <a:r>
              <a:rPr lang="en-IN" sz="3500" dirty="0" smtClean="0"/>
              <a:t>    fracture and laceration of tendon and muscles</a:t>
            </a:r>
          </a:p>
          <a:p>
            <a:pPr marL="0" indent="0" algn="just">
              <a:buFont typeface="Wingdings" pitchFamily="2" charset="2"/>
              <a:buChar char="Ø"/>
            </a:pPr>
            <a:endParaRPr lang="en-IN" sz="3500" dirty="0" smtClean="0"/>
          </a:p>
          <a:p>
            <a:pPr algn="just">
              <a:buFont typeface="Wingdings" pitchFamily="2" charset="2"/>
              <a:buChar char="Ø"/>
            </a:pPr>
            <a:r>
              <a:rPr lang="en-IN" sz="3500" dirty="0" smtClean="0"/>
              <a:t>Internal forces and hydrostatic pressure created by convulsions can produce mural laceration in hollow viscera</a:t>
            </a:r>
          </a:p>
          <a:p>
            <a:pPr marL="0" indent="0" algn="just">
              <a:buFont typeface="Wingdings" pitchFamily="2" charset="2"/>
              <a:buChar char="Ø"/>
            </a:pPr>
            <a:endParaRPr lang="en-IN" sz="3500" dirty="0" smtClean="0"/>
          </a:p>
          <a:p>
            <a:pPr algn="just">
              <a:buFont typeface="Wingdings" pitchFamily="2" charset="2"/>
              <a:buChar char="Ø"/>
            </a:pPr>
            <a:r>
              <a:rPr lang="en-IN" sz="3500" dirty="0" smtClean="0"/>
              <a:t>Suicidal laceration are usually situated on the exposed parts</a:t>
            </a:r>
          </a:p>
          <a:p>
            <a:pPr marL="0" indent="0" algn="just">
              <a:buFont typeface="Wingdings" pitchFamily="2" charset="2"/>
              <a:buChar char="Ø"/>
            </a:pPr>
            <a:endParaRPr lang="en-IN" sz="3500" dirty="0" smtClean="0"/>
          </a:p>
          <a:p>
            <a:pPr algn="just">
              <a:buFont typeface="Wingdings" pitchFamily="2" charset="2"/>
              <a:buChar char="Ø"/>
            </a:pPr>
            <a:r>
              <a:rPr lang="en-IN" sz="3500" dirty="0" smtClean="0"/>
              <a:t>Homicidal laceration are usually present on head</a:t>
            </a:r>
            <a:endParaRPr lang="en-IN" sz="3500" dirty="0"/>
          </a:p>
        </p:txBody>
      </p:sp>
    </p:spTree>
    <p:extLst>
      <p:ext uri="{BB962C8B-B14F-4D97-AF65-F5344CB8AC3E}">
        <p14:creationId xmlns:p14="http://schemas.microsoft.com/office/powerpoint/2010/main" xmlns="" val="3699350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540552" cy="6721896"/>
          </a:xfrm>
        </p:spPr>
        <p:txBody>
          <a:bodyPr>
            <a:normAutofit/>
          </a:bodyPr>
          <a:lstStyle/>
          <a:p>
            <a:pPr marL="0" indent="0">
              <a:buNone/>
            </a:pPr>
            <a:r>
              <a:rPr lang="en-IN" sz="4000" b="1" dirty="0" smtClean="0">
                <a:solidFill>
                  <a:srgbClr val="002060"/>
                </a:solidFill>
              </a:rPr>
              <a:t>   Combinations of abrasions, contusions &amp;      </a:t>
            </a:r>
          </a:p>
          <a:p>
            <a:pPr marL="0" indent="0">
              <a:buNone/>
            </a:pPr>
            <a:r>
              <a:rPr lang="en-IN" sz="4000" b="1" dirty="0" smtClean="0">
                <a:solidFill>
                  <a:srgbClr val="002060"/>
                </a:solidFill>
              </a:rPr>
              <a:t>    lacerations</a:t>
            </a:r>
            <a:endParaRPr lang="en-IN" b="1" dirty="0" smtClean="0">
              <a:solidFill>
                <a:srgbClr val="002060"/>
              </a:solidFill>
            </a:endParaRPr>
          </a:p>
          <a:p>
            <a:pPr>
              <a:buFont typeface="Wingdings" pitchFamily="2" charset="2"/>
              <a:buChar char="Ø"/>
            </a:pPr>
            <a:r>
              <a:rPr lang="en-IN" dirty="0" smtClean="0"/>
              <a:t>They are seen together or </a:t>
            </a:r>
            <a:r>
              <a:rPr lang="en-IN" b="1" dirty="0" smtClean="0"/>
              <a:t>as integral parts </a:t>
            </a:r>
            <a:r>
              <a:rPr lang="en-IN" dirty="0" smtClean="0"/>
              <a:t>of one another.</a:t>
            </a:r>
          </a:p>
          <a:p>
            <a:pPr>
              <a:buFont typeface="Wingdings" pitchFamily="2" charset="2"/>
              <a:buChar char="Ø"/>
            </a:pPr>
            <a:endParaRPr lang="en-IN" dirty="0" smtClean="0"/>
          </a:p>
          <a:p>
            <a:pPr>
              <a:buFont typeface="Wingdings" pitchFamily="2" charset="2"/>
              <a:buChar char="Ø"/>
            </a:pPr>
            <a:r>
              <a:rPr lang="en-IN" dirty="0" smtClean="0"/>
              <a:t>The </a:t>
            </a:r>
            <a:r>
              <a:rPr lang="en-IN" b="1" dirty="0" smtClean="0"/>
              <a:t>same object </a:t>
            </a:r>
            <a:r>
              <a:rPr lang="en-IN" dirty="0" smtClean="0"/>
              <a:t>may produce the contusion with the one blow, a laceration with the second ,and abrasion with the third.</a:t>
            </a:r>
          </a:p>
          <a:p>
            <a:pPr>
              <a:buFont typeface="Wingdings" pitchFamily="2" charset="2"/>
              <a:buChar char="Ø"/>
            </a:pPr>
            <a:endParaRPr lang="en-IN" dirty="0" smtClean="0"/>
          </a:p>
          <a:p>
            <a:pPr>
              <a:buFont typeface="Wingdings" pitchFamily="2" charset="2"/>
              <a:buChar char="Ø"/>
            </a:pPr>
            <a:r>
              <a:rPr lang="en-IN" dirty="0" smtClean="0"/>
              <a:t>Sometimes , all three types are produced with the </a:t>
            </a:r>
            <a:r>
              <a:rPr lang="en-IN" b="1" dirty="0" smtClean="0"/>
              <a:t>single blow.</a:t>
            </a:r>
          </a:p>
          <a:p>
            <a:endParaRPr lang="en-IN" dirty="0"/>
          </a:p>
        </p:txBody>
      </p:sp>
    </p:spTree>
    <p:extLst>
      <p:ext uri="{BB962C8B-B14F-4D97-AF65-F5344CB8AC3E}">
        <p14:creationId xmlns:p14="http://schemas.microsoft.com/office/powerpoint/2010/main" xmlns="" val="150556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IN" sz="4800" b="1" dirty="0" smtClean="0">
                <a:solidFill>
                  <a:srgbClr val="FF0000"/>
                </a:solidFill>
              </a:rPr>
              <a:t>  </a:t>
            </a:r>
          </a:p>
          <a:p>
            <a:pPr marL="0" indent="0">
              <a:buNone/>
            </a:pPr>
            <a:r>
              <a:rPr lang="en-IN" sz="4800" b="1" dirty="0" smtClean="0">
                <a:solidFill>
                  <a:srgbClr val="FF0000"/>
                </a:solidFill>
              </a:rPr>
              <a:t>   </a:t>
            </a:r>
            <a:r>
              <a:rPr lang="en-IN" sz="4800" b="1" dirty="0" smtClean="0">
                <a:solidFill>
                  <a:srgbClr val="002060"/>
                </a:solidFill>
              </a:rPr>
              <a:t>Punching</a:t>
            </a:r>
            <a:endParaRPr lang="en-IN" dirty="0" smtClean="0">
              <a:solidFill>
                <a:srgbClr val="002060"/>
              </a:solidFill>
            </a:endParaRPr>
          </a:p>
          <a:p>
            <a:pPr marL="0" indent="0">
              <a:buNone/>
            </a:pPr>
            <a:endParaRPr lang="en-IN" dirty="0" smtClean="0"/>
          </a:p>
          <a:p>
            <a:pPr>
              <a:buFont typeface="Wingdings" pitchFamily="2" charset="2"/>
              <a:buChar char="Ø"/>
            </a:pPr>
            <a:r>
              <a:rPr lang="en-IN" dirty="0" smtClean="0"/>
              <a:t>Blow with the clenched fist will produce abrasion and contusion , laceration may occur over bony prominences .</a:t>
            </a:r>
          </a:p>
          <a:p>
            <a:pPr marL="0" indent="0">
              <a:buFont typeface="Wingdings" pitchFamily="2" charset="2"/>
              <a:buChar char="Ø"/>
            </a:pPr>
            <a:endParaRPr lang="en-IN" dirty="0" smtClean="0"/>
          </a:p>
          <a:p>
            <a:pPr>
              <a:buFont typeface="Wingdings" pitchFamily="2" charset="2"/>
              <a:buChar char="Ø"/>
            </a:pPr>
            <a:r>
              <a:rPr lang="en-IN" dirty="0" smtClean="0"/>
              <a:t>Punches on the face may split the lips, fracture the teeth, nose, jaw, or maxilla and produce black eye.</a:t>
            </a:r>
          </a:p>
          <a:p>
            <a:pPr>
              <a:buFont typeface="Wingdings" pitchFamily="2" charset="2"/>
              <a:buChar char="Ø"/>
            </a:pPr>
            <a:endParaRPr lang="en-IN" dirty="0" smtClean="0"/>
          </a:p>
          <a:p>
            <a:endParaRPr lang="en-IN" dirty="0"/>
          </a:p>
        </p:txBody>
      </p:sp>
    </p:spTree>
    <p:extLst>
      <p:ext uri="{BB962C8B-B14F-4D97-AF65-F5344CB8AC3E}">
        <p14:creationId xmlns:p14="http://schemas.microsoft.com/office/powerpoint/2010/main" xmlns="" val="4056795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IN" dirty="0" smtClean="0"/>
              <a:t>    </a:t>
            </a:r>
          </a:p>
          <a:p>
            <a:pPr marL="0" indent="0">
              <a:buNone/>
            </a:pPr>
            <a:r>
              <a:rPr lang="en-IN" sz="5400" b="1" dirty="0" smtClean="0">
                <a:solidFill>
                  <a:srgbClr val="002060"/>
                </a:solidFill>
              </a:rPr>
              <a:t>  Kicking</a:t>
            </a:r>
            <a:r>
              <a:rPr lang="en-IN" sz="5400" dirty="0" smtClean="0">
                <a:solidFill>
                  <a:srgbClr val="002060"/>
                </a:solidFill>
              </a:rPr>
              <a:t> </a:t>
            </a:r>
            <a:r>
              <a:rPr lang="en-IN" sz="4400" dirty="0" smtClean="0">
                <a:solidFill>
                  <a:srgbClr val="002060"/>
                </a:solidFill>
              </a:rPr>
              <a:t> </a:t>
            </a:r>
          </a:p>
          <a:p>
            <a:pPr marL="0" indent="0">
              <a:buNone/>
            </a:pPr>
            <a:endParaRPr lang="en-IN" dirty="0" smtClean="0">
              <a:solidFill>
                <a:srgbClr val="FF0000"/>
              </a:solidFill>
            </a:endParaRPr>
          </a:p>
          <a:p>
            <a:pPr>
              <a:buFont typeface="Wingdings" pitchFamily="2" charset="2"/>
              <a:buChar char="Ø"/>
            </a:pPr>
            <a:r>
              <a:rPr lang="en-IN" dirty="0" smtClean="0"/>
              <a:t>Kicking and stamping injuries are caused by a foot which is either swung or moved downwards with some force.</a:t>
            </a:r>
          </a:p>
          <a:p>
            <a:pPr>
              <a:buFont typeface="Wingdings" pitchFamily="2" charset="2"/>
              <a:buChar char="Ø"/>
            </a:pPr>
            <a:endParaRPr lang="en-IN" dirty="0" smtClean="0"/>
          </a:p>
          <a:p>
            <a:pPr>
              <a:buFont typeface="Wingdings" pitchFamily="2" charset="2"/>
              <a:buChar char="Ø"/>
            </a:pPr>
            <a:r>
              <a:rPr lang="en-IN" dirty="0" smtClean="0"/>
              <a:t>They produce abrasions, contusion and sometimes lacerations , which are more severe than punching.</a:t>
            </a:r>
          </a:p>
          <a:p>
            <a:endParaRPr lang="en-IN" dirty="0"/>
          </a:p>
        </p:txBody>
      </p:sp>
    </p:spTree>
    <p:extLst>
      <p:ext uri="{BB962C8B-B14F-4D97-AF65-F5344CB8AC3E}">
        <p14:creationId xmlns:p14="http://schemas.microsoft.com/office/powerpoint/2010/main" xmlns="" val="1897085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7029400"/>
          </a:xfrm>
        </p:spPr>
      </p:pic>
    </p:spTree>
    <p:extLst>
      <p:ext uri="{BB962C8B-B14F-4D97-AF65-F5344CB8AC3E}">
        <p14:creationId xmlns:p14="http://schemas.microsoft.com/office/powerpoint/2010/main" xmlns="" val="649339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5400" b="1" dirty="0">
                <a:solidFill>
                  <a:srgbClr val="FF0000"/>
                </a:solidFill>
              </a:rPr>
              <a:t>Laceration</a:t>
            </a:r>
            <a:endParaRPr lang="en-IN"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268760"/>
            <a:ext cx="9144000" cy="5589240"/>
          </a:xfrm>
        </p:spPr>
      </p:pic>
    </p:spTree>
    <p:extLst>
      <p:ext uri="{BB962C8B-B14F-4D97-AF65-F5344CB8AC3E}">
        <p14:creationId xmlns:p14="http://schemas.microsoft.com/office/powerpoint/2010/main" xmlns="" val="2564687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1405473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4068941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957392"/>
          </a:xfrm>
        </p:spPr>
      </p:pic>
    </p:spTree>
    <p:extLst>
      <p:ext uri="{BB962C8B-B14F-4D97-AF65-F5344CB8AC3E}">
        <p14:creationId xmlns:p14="http://schemas.microsoft.com/office/powerpoint/2010/main" xmlns="" val="20779605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7029399"/>
          </a:xfrm>
        </p:spPr>
      </p:pic>
    </p:spTree>
    <p:extLst>
      <p:ext uri="{BB962C8B-B14F-4D97-AF65-F5344CB8AC3E}">
        <p14:creationId xmlns:p14="http://schemas.microsoft.com/office/powerpoint/2010/main" xmlns="" val="5025415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5234"/>
            <a:ext cx="9144000" cy="6852766"/>
          </a:xfrm>
        </p:spPr>
      </p:pic>
    </p:spTree>
    <p:extLst>
      <p:ext uri="{BB962C8B-B14F-4D97-AF65-F5344CB8AC3E}">
        <p14:creationId xmlns:p14="http://schemas.microsoft.com/office/powerpoint/2010/main" xmlns="" val="2923396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143000"/>
          </a:xfrm>
        </p:spPr>
        <p:txBody>
          <a:bodyPr>
            <a:noAutofit/>
          </a:bodyPr>
          <a:lstStyle/>
          <a:p>
            <a:r>
              <a:rPr lang="en-IN" sz="8000" b="1" dirty="0" smtClean="0">
                <a:solidFill>
                  <a:srgbClr val="FF0000"/>
                </a:solidFill>
              </a:rPr>
              <a:t>QUESTIONS</a:t>
            </a:r>
            <a:endParaRPr lang="en-IN" sz="8000" b="1" dirty="0">
              <a:solidFill>
                <a:srgbClr val="FF0000"/>
              </a:solidFill>
            </a:endParaRPr>
          </a:p>
        </p:txBody>
      </p:sp>
      <p:sp>
        <p:nvSpPr>
          <p:cNvPr id="3" name="Content Placeholder 2"/>
          <p:cNvSpPr>
            <a:spLocks noGrp="1"/>
          </p:cNvSpPr>
          <p:nvPr>
            <p:ph idx="1"/>
          </p:nvPr>
        </p:nvSpPr>
        <p:spPr/>
        <p:txBody>
          <a:bodyPr/>
          <a:lstStyle/>
          <a:p>
            <a:pPr marL="0" indent="0" algn="just">
              <a:buNone/>
            </a:pPr>
            <a:r>
              <a:rPr lang="en-IN" dirty="0" smtClean="0"/>
              <a:t>Question 1.</a:t>
            </a:r>
          </a:p>
          <a:p>
            <a:pPr marL="0" indent="0" algn="just">
              <a:buNone/>
            </a:pPr>
            <a:r>
              <a:rPr lang="en-IN" dirty="0" smtClean="0"/>
              <a:t>Laceration wound may resemble incised looking wound, if it is present at:</a:t>
            </a:r>
          </a:p>
          <a:p>
            <a:pPr algn="just"/>
            <a:r>
              <a:rPr lang="en-IN" dirty="0" smtClean="0"/>
              <a:t>Abdomen</a:t>
            </a:r>
          </a:p>
          <a:p>
            <a:pPr algn="just"/>
            <a:r>
              <a:rPr lang="en-IN" dirty="0" smtClean="0"/>
              <a:t>Chest</a:t>
            </a:r>
          </a:p>
          <a:p>
            <a:pPr algn="just"/>
            <a:r>
              <a:rPr lang="en-IN" dirty="0" smtClean="0"/>
              <a:t>Forehead.</a:t>
            </a:r>
          </a:p>
          <a:p>
            <a:pPr algn="just"/>
            <a:r>
              <a:rPr lang="en-IN" dirty="0" smtClean="0"/>
              <a:t>Thighs</a:t>
            </a:r>
          </a:p>
          <a:p>
            <a:endParaRPr lang="en-IN" dirty="0" smtClean="0"/>
          </a:p>
        </p:txBody>
      </p:sp>
    </p:spTree>
    <p:extLst>
      <p:ext uri="{BB962C8B-B14F-4D97-AF65-F5344CB8AC3E}">
        <p14:creationId xmlns:p14="http://schemas.microsoft.com/office/powerpoint/2010/main" xmlns="" val="1678262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marL="0" indent="0" algn="just">
              <a:buNone/>
            </a:pPr>
            <a:r>
              <a:rPr lang="en-IN" sz="3600" dirty="0" smtClean="0"/>
              <a:t>       Question 2.</a:t>
            </a:r>
          </a:p>
          <a:p>
            <a:pPr algn="just"/>
            <a:endParaRPr lang="en-IN" sz="3600" dirty="0" smtClean="0"/>
          </a:p>
          <a:p>
            <a:pPr marL="0" indent="0" algn="just">
              <a:buNone/>
            </a:pPr>
            <a:r>
              <a:rPr lang="en-IN" sz="3600" dirty="0"/>
              <a:t> </a:t>
            </a:r>
            <a:r>
              <a:rPr lang="en-IN" sz="3600" dirty="0" smtClean="0"/>
              <a:t>One of the following laceration may be mistaken as incised wound:</a:t>
            </a:r>
          </a:p>
          <a:p>
            <a:pPr algn="just"/>
            <a:r>
              <a:rPr lang="en-IN" sz="3600" dirty="0" smtClean="0"/>
              <a:t>Avulsion</a:t>
            </a:r>
          </a:p>
          <a:p>
            <a:pPr algn="just"/>
            <a:r>
              <a:rPr lang="en-IN" sz="3600" dirty="0" smtClean="0"/>
              <a:t>Split laceration</a:t>
            </a:r>
          </a:p>
          <a:p>
            <a:pPr algn="just"/>
            <a:r>
              <a:rPr lang="en-IN" sz="3600" dirty="0" smtClean="0"/>
              <a:t>Tear laceration</a:t>
            </a:r>
          </a:p>
          <a:p>
            <a:pPr algn="just"/>
            <a:r>
              <a:rPr lang="en-IN" sz="3600" dirty="0" smtClean="0"/>
              <a:t>Stretch laceration</a:t>
            </a:r>
            <a:endParaRPr lang="en-IN" sz="3600" dirty="0"/>
          </a:p>
        </p:txBody>
      </p:sp>
    </p:spTree>
    <p:extLst>
      <p:ext uri="{BB962C8B-B14F-4D97-AF65-F5344CB8AC3E}">
        <p14:creationId xmlns:p14="http://schemas.microsoft.com/office/powerpoint/2010/main" xmlns="" val="30105935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IN" dirty="0" smtClean="0"/>
              <a:t>Question 3. </a:t>
            </a:r>
          </a:p>
          <a:p>
            <a:pPr marL="0" indent="0">
              <a:buNone/>
            </a:pPr>
            <a:r>
              <a:rPr lang="en-IN" dirty="0"/>
              <a:t> </a:t>
            </a:r>
          </a:p>
          <a:p>
            <a:pPr marL="0" indent="0">
              <a:buNone/>
            </a:pPr>
            <a:r>
              <a:rPr lang="en-IN" dirty="0" smtClean="0"/>
              <a:t>A heavy edged weapon like chopper can produce:</a:t>
            </a:r>
          </a:p>
          <a:p>
            <a:r>
              <a:rPr lang="en-IN" dirty="0" smtClean="0"/>
              <a:t>Tears</a:t>
            </a:r>
          </a:p>
          <a:p>
            <a:r>
              <a:rPr lang="en-IN" dirty="0" smtClean="0"/>
              <a:t>Split laceration</a:t>
            </a:r>
          </a:p>
          <a:p>
            <a:r>
              <a:rPr lang="en-IN" dirty="0" smtClean="0"/>
              <a:t>Cut laceration.</a:t>
            </a:r>
          </a:p>
          <a:p>
            <a:r>
              <a:rPr lang="en-IN" dirty="0" smtClean="0"/>
              <a:t>Stretch laceration</a:t>
            </a:r>
          </a:p>
          <a:p>
            <a:endParaRPr lang="en-IN" dirty="0"/>
          </a:p>
        </p:txBody>
      </p:sp>
    </p:spTree>
    <p:extLst>
      <p:ext uri="{BB962C8B-B14F-4D97-AF65-F5344CB8AC3E}">
        <p14:creationId xmlns:p14="http://schemas.microsoft.com/office/powerpoint/2010/main" xmlns="" val="34106864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dirty="0" smtClean="0"/>
              <a:t>   Question 4. </a:t>
            </a:r>
          </a:p>
          <a:p>
            <a:pPr marL="0" indent="0">
              <a:buNone/>
            </a:pPr>
            <a:r>
              <a:rPr lang="en-IN" dirty="0" smtClean="0"/>
              <a:t>   </a:t>
            </a:r>
          </a:p>
          <a:p>
            <a:pPr marL="0" indent="0">
              <a:buNone/>
            </a:pPr>
            <a:r>
              <a:rPr lang="en-IN" dirty="0" smtClean="0"/>
              <a:t>Open wound is :</a:t>
            </a:r>
          </a:p>
          <a:p>
            <a:r>
              <a:rPr lang="en-IN" dirty="0" smtClean="0"/>
              <a:t>Black eye</a:t>
            </a:r>
          </a:p>
          <a:p>
            <a:r>
              <a:rPr lang="en-IN" dirty="0" smtClean="0"/>
              <a:t>Fracture</a:t>
            </a:r>
          </a:p>
          <a:p>
            <a:r>
              <a:rPr lang="en-IN" dirty="0" smtClean="0"/>
              <a:t>Laceration.</a:t>
            </a:r>
          </a:p>
          <a:p>
            <a:r>
              <a:rPr lang="en-IN" dirty="0" smtClean="0"/>
              <a:t>Contusion</a:t>
            </a:r>
            <a:endParaRPr lang="en-IN" dirty="0"/>
          </a:p>
        </p:txBody>
      </p:sp>
    </p:spTree>
    <p:extLst>
      <p:ext uri="{BB962C8B-B14F-4D97-AF65-F5344CB8AC3E}">
        <p14:creationId xmlns:p14="http://schemas.microsoft.com/office/powerpoint/2010/main" xmlns="" val="23255985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IN" dirty="0" smtClean="0"/>
              <a:t>Question 5. </a:t>
            </a:r>
          </a:p>
          <a:p>
            <a:pPr marL="0" indent="0">
              <a:buNone/>
            </a:pPr>
            <a:endParaRPr lang="en-IN" dirty="0" smtClean="0"/>
          </a:p>
          <a:p>
            <a:pPr marL="0" indent="0">
              <a:buNone/>
            </a:pPr>
            <a:r>
              <a:rPr lang="en-IN" dirty="0" smtClean="0"/>
              <a:t>Incised looking lacerated wound are seen at:</a:t>
            </a:r>
          </a:p>
          <a:p>
            <a:r>
              <a:rPr lang="en-IN" dirty="0" smtClean="0"/>
              <a:t>Chest</a:t>
            </a:r>
          </a:p>
          <a:p>
            <a:r>
              <a:rPr lang="en-IN" dirty="0" smtClean="0"/>
              <a:t>Abdomen</a:t>
            </a:r>
          </a:p>
          <a:p>
            <a:r>
              <a:rPr lang="en-IN" dirty="0" smtClean="0"/>
              <a:t>Forehead.</a:t>
            </a:r>
          </a:p>
          <a:p>
            <a:r>
              <a:rPr lang="en-IN" dirty="0" smtClean="0"/>
              <a:t>Hands</a:t>
            </a:r>
          </a:p>
          <a:p>
            <a:endParaRPr lang="en-IN" dirty="0"/>
          </a:p>
        </p:txBody>
      </p:sp>
    </p:spTree>
    <p:extLst>
      <p:ext uri="{BB962C8B-B14F-4D97-AF65-F5344CB8AC3E}">
        <p14:creationId xmlns:p14="http://schemas.microsoft.com/office/powerpoint/2010/main" xmlns="" val="2078634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solidFill>
                  <a:srgbClr val="FF0000"/>
                </a:solidFill>
              </a:rPr>
              <a:t>Laceration</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417638"/>
            <a:ext cx="9144000" cy="5440362"/>
          </a:xfrm>
        </p:spPr>
      </p:pic>
    </p:spTree>
    <p:extLst>
      <p:ext uri="{BB962C8B-B14F-4D97-AF65-F5344CB8AC3E}">
        <p14:creationId xmlns:p14="http://schemas.microsoft.com/office/powerpoint/2010/main" xmlns="" val="3537813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dirty="0" smtClean="0"/>
              <a:t>Question 6.</a:t>
            </a:r>
          </a:p>
          <a:p>
            <a:pPr marL="0" indent="0">
              <a:buNone/>
            </a:pPr>
            <a:endParaRPr lang="en-IN" dirty="0" smtClean="0"/>
          </a:p>
          <a:p>
            <a:pPr marL="0" indent="0">
              <a:buNone/>
            </a:pPr>
            <a:r>
              <a:rPr lang="en-IN" dirty="0" smtClean="0"/>
              <a:t>Maximum bleeding is seen in:</a:t>
            </a:r>
          </a:p>
          <a:p>
            <a:r>
              <a:rPr lang="en-IN" dirty="0" smtClean="0"/>
              <a:t>Lacerated wound</a:t>
            </a:r>
          </a:p>
          <a:p>
            <a:r>
              <a:rPr lang="en-IN" dirty="0" smtClean="0"/>
              <a:t>Incised wound.</a:t>
            </a:r>
          </a:p>
          <a:p>
            <a:r>
              <a:rPr lang="en-IN" dirty="0" smtClean="0"/>
              <a:t>Abrasion</a:t>
            </a:r>
          </a:p>
          <a:p>
            <a:r>
              <a:rPr lang="en-IN" dirty="0" smtClean="0"/>
              <a:t>Contusion</a:t>
            </a:r>
          </a:p>
          <a:p>
            <a:endParaRPr lang="en-IN" dirty="0"/>
          </a:p>
        </p:txBody>
      </p:sp>
    </p:spTree>
    <p:extLst>
      <p:ext uri="{BB962C8B-B14F-4D97-AF65-F5344CB8AC3E}">
        <p14:creationId xmlns:p14="http://schemas.microsoft.com/office/powerpoint/2010/main" xmlns="" val="39867529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dirty="0" smtClean="0"/>
              <a:t>Question 7.</a:t>
            </a:r>
          </a:p>
          <a:p>
            <a:pPr marL="0" indent="0">
              <a:buNone/>
            </a:pPr>
            <a:endParaRPr lang="en-IN" dirty="0" smtClean="0"/>
          </a:p>
          <a:p>
            <a:pPr marL="0" indent="0">
              <a:buNone/>
            </a:pPr>
            <a:r>
              <a:rPr lang="en-IN" dirty="0" smtClean="0"/>
              <a:t>Swallow tails are seen in:</a:t>
            </a:r>
          </a:p>
          <a:p>
            <a:r>
              <a:rPr lang="en-IN" dirty="0" smtClean="0"/>
              <a:t>Abrasions</a:t>
            </a:r>
          </a:p>
          <a:p>
            <a:r>
              <a:rPr lang="en-IN" dirty="0" smtClean="0"/>
              <a:t>Contusion</a:t>
            </a:r>
          </a:p>
          <a:p>
            <a:r>
              <a:rPr lang="en-IN" dirty="0" smtClean="0"/>
              <a:t>Laceration.</a:t>
            </a:r>
          </a:p>
          <a:p>
            <a:r>
              <a:rPr lang="en-IN" dirty="0" smtClean="0"/>
              <a:t>Incised wound</a:t>
            </a:r>
            <a:endParaRPr lang="en-IN" dirty="0"/>
          </a:p>
        </p:txBody>
      </p:sp>
    </p:spTree>
    <p:extLst>
      <p:ext uri="{BB962C8B-B14F-4D97-AF65-F5344CB8AC3E}">
        <p14:creationId xmlns:p14="http://schemas.microsoft.com/office/powerpoint/2010/main" xmlns="" val="1065456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dirty="0" smtClean="0"/>
              <a:t>Question 8. </a:t>
            </a:r>
          </a:p>
          <a:p>
            <a:pPr marL="0" indent="0">
              <a:buNone/>
            </a:pPr>
            <a:endParaRPr lang="en-IN" dirty="0" smtClean="0"/>
          </a:p>
          <a:p>
            <a:pPr marL="0" indent="0">
              <a:buNone/>
            </a:pPr>
            <a:r>
              <a:rPr lang="en-IN" dirty="0" smtClean="0"/>
              <a:t>Incised looking wound is in fact:</a:t>
            </a:r>
          </a:p>
          <a:p>
            <a:r>
              <a:rPr lang="en-IN" dirty="0" smtClean="0"/>
              <a:t>An incised wound</a:t>
            </a:r>
          </a:p>
          <a:p>
            <a:r>
              <a:rPr lang="en-IN" dirty="0" smtClean="0"/>
              <a:t>A lacerated wound</a:t>
            </a:r>
          </a:p>
          <a:p>
            <a:r>
              <a:rPr lang="en-IN" dirty="0" smtClean="0"/>
              <a:t>A fire arm injury</a:t>
            </a:r>
          </a:p>
          <a:p>
            <a:r>
              <a:rPr lang="en-IN" dirty="0" smtClean="0"/>
              <a:t>A stab wound</a:t>
            </a:r>
            <a:endParaRPr lang="en-IN" dirty="0"/>
          </a:p>
        </p:txBody>
      </p:sp>
    </p:spTree>
    <p:extLst>
      <p:ext uri="{BB962C8B-B14F-4D97-AF65-F5344CB8AC3E}">
        <p14:creationId xmlns:p14="http://schemas.microsoft.com/office/powerpoint/2010/main" xmlns="" val="38806700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Font typeface="Arial" charset="0"/>
              <a:buNone/>
              <a:defRPr/>
            </a:pPr>
            <a:r>
              <a:rPr lang="en-IN" dirty="0" smtClean="0"/>
              <a:t>Question 9.</a:t>
            </a:r>
          </a:p>
          <a:p>
            <a:pPr marL="0" indent="0">
              <a:buFont typeface="Arial" charset="0"/>
              <a:buNone/>
              <a:defRPr/>
            </a:pPr>
            <a:endParaRPr lang="en-IN" dirty="0" smtClean="0"/>
          </a:p>
          <a:p>
            <a:pPr marL="0" indent="0">
              <a:buFont typeface="Arial" charset="0"/>
              <a:buNone/>
              <a:defRPr/>
            </a:pPr>
            <a:r>
              <a:rPr lang="en-IN" dirty="0" smtClean="0"/>
              <a:t>Split laceration is due to:</a:t>
            </a:r>
          </a:p>
          <a:p>
            <a:pPr>
              <a:defRPr/>
            </a:pPr>
            <a:r>
              <a:rPr lang="en-IN" dirty="0" smtClean="0"/>
              <a:t>Blunt object.</a:t>
            </a:r>
          </a:p>
          <a:p>
            <a:pPr>
              <a:defRPr/>
            </a:pPr>
            <a:r>
              <a:rPr lang="en-IN" dirty="0" smtClean="0"/>
              <a:t>Sharp object</a:t>
            </a:r>
          </a:p>
          <a:p>
            <a:pPr>
              <a:defRPr/>
            </a:pPr>
            <a:r>
              <a:rPr lang="en-IN" dirty="0" smtClean="0"/>
              <a:t>Sharp heavy object</a:t>
            </a:r>
          </a:p>
          <a:p>
            <a:pPr>
              <a:defRPr/>
            </a:pPr>
            <a:r>
              <a:rPr lang="en-IN" dirty="0" smtClean="0"/>
              <a:t>Pointed object</a:t>
            </a:r>
            <a:endParaRPr lang="en-IN"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Font typeface="Arial" charset="0"/>
              <a:buNone/>
              <a:defRPr/>
            </a:pPr>
            <a:r>
              <a:rPr lang="en-IN" dirty="0" smtClean="0"/>
              <a:t>Question 10.</a:t>
            </a:r>
          </a:p>
          <a:p>
            <a:pPr marL="0" indent="0">
              <a:buFont typeface="Arial" charset="0"/>
              <a:buNone/>
              <a:defRPr/>
            </a:pPr>
            <a:endParaRPr lang="en-IN" dirty="0" smtClean="0"/>
          </a:p>
          <a:p>
            <a:pPr marL="0" indent="0">
              <a:buFont typeface="Arial" charset="0"/>
              <a:buNone/>
              <a:defRPr/>
            </a:pPr>
            <a:r>
              <a:rPr lang="en-IN" dirty="0" smtClean="0"/>
              <a:t>Tissue bridges are seen in :</a:t>
            </a:r>
          </a:p>
          <a:p>
            <a:pPr marL="0" indent="0">
              <a:buFont typeface="Arial" charset="0"/>
              <a:buNone/>
              <a:defRPr/>
            </a:pPr>
            <a:r>
              <a:rPr lang="en-IN" dirty="0" smtClean="0"/>
              <a:t>  Abrasion</a:t>
            </a:r>
          </a:p>
          <a:p>
            <a:pPr>
              <a:defRPr/>
            </a:pPr>
            <a:r>
              <a:rPr lang="en-IN" dirty="0" smtClean="0"/>
              <a:t>Contusion </a:t>
            </a:r>
          </a:p>
          <a:p>
            <a:pPr>
              <a:defRPr/>
            </a:pPr>
            <a:r>
              <a:rPr lang="en-IN" dirty="0" smtClean="0"/>
              <a:t>Laceration.</a:t>
            </a:r>
          </a:p>
          <a:p>
            <a:pPr>
              <a:defRPr/>
            </a:pPr>
            <a:r>
              <a:rPr lang="en-IN" dirty="0" smtClean="0"/>
              <a:t>Stab wound </a:t>
            </a:r>
            <a:endParaRPr lang="en-IN"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1525809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IN" dirty="0" smtClean="0"/>
          </a:p>
          <a:p>
            <a:pPr algn="just">
              <a:buFont typeface="Wingdings" pitchFamily="2" charset="2"/>
              <a:buChar char="Ø"/>
            </a:pPr>
            <a:r>
              <a:rPr lang="en-IN" dirty="0" smtClean="0"/>
              <a:t>Blunt </a:t>
            </a:r>
            <a:r>
              <a:rPr lang="en-IN" dirty="0"/>
              <a:t>impact to any bony area of the body is likely to produce contusion when overlying tissues are forcibly and rapidly compressed against the bone it is known as </a:t>
            </a:r>
            <a:r>
              <a:rPr lang="en-IN" b="1" dirty="0"/>
              <a:t>contused</a:t>
            </a:r>
            <a:r>
              <a:rPr lang="en-IN" dirty="0"/>
              <a:t> </a:t>
            </a:r>
            <a:r>
              <a:rPr lang="en-IN" b="1" dirty="0"/>
              <a:t>laceration</a:t>
            </a:r>
            <a:r>
              <a:rPr lang="en-IN" dirty="0"/>
              <a:t> or </a:t>
            </a:r>
            <a:r>
              <a:rPr lang="en-IN" b="1" dirty="0"/>
              <a:t>bruised</a:t>
            </a:r>
            <a:r>
              <a:rPr lang="en-IN" dirty="0"/>
              <a:t> </a:t>
            </a:r>
            <a:r>
              <a:rPr lang="en-IN" b="1" dirty="0" smtClean="0"/>
              <a:t>tear</a:t>
            </a:r>
          </a:p>
          <a:p>
            <a:pPr algn="just"/>
            <a:endParaRPr lang="en-IN" b="1" dirty="0" smtClean="0"/>
          </a:p>
          <a:p>
            <a:pPr algn="just">
              <a:buFont typeface="Wingdings" pitchFamily="2" charset="2"/>
              <a:buChar char="Ø"/>
            </a:pPr>
            <a:r>
              <a:rPr lang="en-IN" dirty="0" smtClean="0"/>
              <a:t>If margins are abraded, it is called </a:t>
            </a:r>
            <a:r>
              <a:rPr lang="en-IN" b="1" dirty="0" smtClean="0"/>
              <a:t>abraded</a:t>
            </a:r>
            <a:r>
              <a:rPr lang="en-IN" dirty="0" smtClean="0"/>
              <a:t> </a:t>
            </a:r>
            <a:r>
              <a:rPr lang="en-IN" b="1" dirty="0" smtClean="0"/>
              <a:t>laceration</a:t>
            </a:r>
            <a:r>
              <a:rPr lang="en-IN" dirty="0" smtClean="0"/>
              <a:t> or </a:t>
            </a:r>
            <a:r>
              <a:rPr lang="en-IN" b="1" dirty="0" smtClean="0"/>
              <a:t>scraped</a:t>
            </a:r>
            <a:r>
              <a:rPr lang="en-IN" dirty="0" smtClean="0"/>
              <a:t> </a:t>
            </a:r>
            <a:r>
              <a:rPr lang="en-IN" b="1" dirty="0" smtClean="0"/>
              <a:t>tear</a:t>
            </a:r>
          </a:p>
          <a:p>
            <a:pPr algn="just">
              <a:buFont typeface="Wingdings" pitchFamily="2" charset="2"/>
              <a:buChar char="Ø"/>
            </a:pPr>
            <a:endParaRPr lang="en-IN" b="1" dirty="0" smtClean="0"/>
          </a:p>
          <a:p>
            <a:pPr algn="just">
              <a:buFont typeface="Wingdings" pitchFamily="2" charset="2"/>
              <a:buChar char="Ø"/>
            </a:pPr>
            <a:r>
              <a:rPr lang="en-IN" dirty="0" smtClean="0"/>
              <a:t>If blunt force produces extensive bruising and tear of deeper tissues, it is called </a:t>
            </a:r>
            <a:r>
              <a:rPr lang="en-IN" b="1" dirty="0" smtClean="0"/>
              <a:t>crushing</a:t>
            </a:r>
            <a:r>
              <a:rPr lang="en-IN" dirty="0" smtClean="0"/>
              <a:t>.</a:t>
            </a:r>
            <a:endParaRPr lang="en-IN" dirty="0"/>
          </a:p>
        </p:txBody>
      </p:sp>
    </p:spTree>
    <p:extLst>
      <p:ext uri="{BB962C8B-B14F-4D97-AF65-F5344CB8AC3E}">
        <p14:creationId xmlns:p14="http://schemas.microsoft.com/office/powerpoint/2010/main" xmlns="" val="1034605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b="1" dirty="0" smtClean="0">
                <a:solidFill>
                  <a:srgbClr val="FF0000"/>
                </a:solidFill>
              </a:rPr>
              <a:t>ABRADED TEAR</a:t>
            </a:r>
            <a:endParaRPr lang="en-IN" sz="4800" b="1"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417638"/>
            <a:ext cx="9143999" cy="5440362"/>
          </a:xfrm>
        </p:spPr>
      </p:pic>
    </p:spTree>
    <p:extLst>
      <p:ext uri="{BB962C8B-B14F-4D97-AF65-F5344CB8AC3E}">
        <p14:creationId xmlns:p14="http://schemas.microsoft.com/office/powerpoint/2010/main" xmlns="" val="941978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marL="0" indent="0">
              <a:buNone/>
            </a:pPr>
            <a:r>
              <a:rPr lang="en-IN" sz="6000" b="1" dirty="0" smtClean="0">
                <a:solidFill>
                  <a:srgbClr val="FF0000"/>
                </a:solidFill>
              </a:rPr>
              <a:t> Types</a:t>
            </a:r>
            <a:r>
              <a:rPr lang="en-IN" sz="6000" dirty="0" smtClean="0"/>
              <a:t> </a:t>
            </a:r>
            <a:r>
              <a:rPr lang="en-IN" sz="5800" b="1" dirty="0" smtClean="0">
                <a:solidFill>
                  <a:srgbClr val="FF0000"/>
                </a:solidFill>
              </a:rPr>
              <a:t>: </a:t>
            </a:r>
            <a:endParaRPr lang="en-IN" b="1" dirty="0" smtClean="0">
              <a:solidFill>
                <a:srgbClr val="FF0000"/>
              </a:solidFill>
            </a:endParaRPr>
          </a:p>
          <a:p>
            <a:pPr marL="0" indent="0">
              <a:buNone/>
            </a:pPr>
            <a:endParaRPr lang="en-IN" dirty="0" smtClean="0"/>
          </a:p>
          <a:p>
            <a:pPr marL="0" indent="0">
              <a:buNone/>
            </a:pPr>
            <a:r>
              <a:rPr lang="en-IN" sz="3900" dirty="0" smtClean="0"/>
              <a:t>  1. Split lacerations</a:t>
            </a:r>
          </a:p>
          <a:p>
            <a:pPr marL="0" indent="0">
              <a:buNone/>
            </a:pPr>
            <a:endParaRPr lang="en-IN" sz="3900" dirty="0" smtClean="0"/>
          </a:p>
          <a:p>
            <a:pPr marL="0" indent="0">
              <a:buNone/>
            </a:pPr>
            <a:r>
              <a:rPr lang="en-IN" sz="3900" dirty="0" smtClean="0"/>
              <a:t>  2. Stretch lacerations</a:t>
            </a:r>
          </a:p>
          <a:p>
            <a:pPr marL="0" indent="0">
              <a:buNone/>
            </a:pPr>
            <a:endParaRPr lang="en-IN" sz="3900" dirty="0" smtClean="0"/>
          </a:p>
          <a:p>
            <a:pPr marL="0" indent="0">
              <a:buNone/>
            </a:pPr>
            <a:r>
              <a:rPr lang="en-IN" sz="3900" dirty="0" smtClean="0"/>
              <a:t>  3. Avulsion(shearing laceration)</a:t>
            </a:r>
          </a:p>
          <a:p>
            <a:pPr marL="0" indent="0">
              <a:buNone/>
            </a:pPr>
            <a:endParaRPr lang="en-IN" sz="3900" dirty="0" smtClean="0"/>
          </a:p>
          <a:p>
            <a:pPr marL="0" indent="0">
              <a:buNone/>
            </a:pPr>
            <a:r>
              <a:rPr lang="en-IN" sz="3900" dirty="0" smtClean="0"/>
              <a:t>  4. Tears</a:t>
            </a:r>
          </a:p>
          <a:p>
            <a:pPr marL="0" indent="0">
              <a:buNone/>
            </a:pPr>
            <a:endParaRPr lang="en-IN" sz="3900" dirty="0" smtClean="0"/>
          </a:p>
          <a:p>
            <a:pPr marL="0" indent="0">
              <a:buNone/>
            </a:pPr>
            <a:r>
              <a:rPr lang="en-IN" sz="3900" dirty="0" smtClean="0"/>
              <a:t>  5. Cut lacerations</a:t>
            </a:r>
            <a:endParaRPr lang="en-IN" sz="3900" dirty="0"/>
          </a:p>
        </p:txBody>
      </p:sp>
    </p:spTree>
    <p:extLst>
      <p:ext uri="{BB962C8B-B14F-4D97-AF65-F5344CB8AC3E}">
        <p14:creationId xmlns:p14="http://schemas.microsoft.com/office/powerpoint/2010/main" xmlns="" val="4122413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IN" sz="4300" b="1" dirty="0" smtClean="0">
                <a:solidFill>
                  <a:srgbClr val="FF0000"/>
                </a:solidFill>
              </a:rPr>
              <a:t>       </a:t>
            </a:r>
          </a:p>
          <a:p>
            <a:pPr marL="0" indent="0">
              <a:buNone/>
            </a:pPr>
            <a:r>
              <a:rPr lang="en-IN" sz="4300" b="1" dirty="0" smtClean="0">
                <a:solidFill>
                  <a:srgbClr val="FF0000"/>
                </a:solidFill>
              </a:rPr>
              <a:t>    </a:t>
            </a:r>
            <a:r>
              <a:rPr lang="en-IN" sz="4800" b="1" dirty="0" smtClean="0">
                <a:solidFill>
                  <a:srgbClr val="FF0000"/>
                </a:solidFill>
              </a:rPr>
              <a:t>SPLIT LACERATIONS </a:t>
            </a:r>
            <a:endParaRPr lang="en-IN" sz="4300" b="1" dirty="0" smtClean="0">
              <a:solidFill>
                <a:srgbClr val="FF0000"/>
              </a:solidFill>
            </a:endParaRPr>
          </a:p>
          <a:p>
            <a:pPr marL="0" indent="0">
              <a:buNone/>
            </a:pPr>
            <a:endParaRPr lang="en-IN" sz="4300" b="1" dirty="0" smtClean="0">
              <a:solidFill>
                <a:srgbClr val="FF0000"/>
              </a:solidFill>
            </a:endParaRPr>
          </a:p>
          <a:p>
            <a:pPr marL="0" indent="0">
              <a:buFont typeface="Wingdings" pitchFamily="2" charset="2"/>
              <a:buChar char="Ø"/>
            </a:pPr>
            <a:r>
              <a:rPr lang="en-IN" sz="4800" dirty="0" smtClean="0"/>
              <a:t>I</a:t>
            </a:r>
            <a:r>
              <a:rPr lang="en-IN" sz="4000" dirty="0" smtClean="0"/>
              <a:t>t occurs by crushing of the skin between   </a:t>
            </a:r>
          </a:p>
          <a:p>
            <a:pPr marL="0" indent="0">
              <a:buNone/>
            </a:pPr>
            <a:r>
              <a:rPr lang="en-IN" sz="4000" dirty="0" smtClean="0"/>
              <a:t>     two hard objects </a:t>
            </a:r>
          </a:p>
          <a:p>
            <a:pPr marL="0" indent="0">
              <a:buNone/>
            </a:pPr>
            <a:r>
              <a:rPr lang="en-IN" sz="4400" b="1" dirty="0" smtClean="0">
                <a:solidFill>
                  <a:srgbClr val="7030A0"/>
                </a:solidFill>
              </a:rPr>
              <a:t>  </a:t>
            </a:r>
            <a:endParaRPr lang="en-IN" sz="4000" dirty="0"/>
          </a:p>
        </p:txBody>
      </p:sp>
    </p:spTree>
    <p:extLst>
      <p:ext uri="{BB962C8B-B14F-4D97-AF65-F5344CB8AC3E}">
        <p14:creationId xmlns:p14="http://schemas.microsoft.com/office/powerpoint/2010/main" xmlns="" val="2693688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3099</TotalTime>
  <Words>1278</Words>
  <Application>Microsoft Office PowerPoint</Application>
  <PresentationFormat>On-screen Show (4:3)</PresentationFormat>
  <Paragraphs>236</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LACERATION </vt:lpstr>
      <vt:lpstr>Laceration</vt:lpstr>
      <vt:lpstr>Laceration</vt:lpstr>
      <vt:lpstr>Laceration</vt:lpstr>
      <vt:lpstr>Slide 6</vt:lpstr>
      <vt:lpstr>ABRADED TEAR</vt:lpstr>
      <vt:lpstr>Slide 8</vt:lpstr>
      <vt:lpstr>Slide 9</vt:lpstr>
      <vt:lpstr>Laceration</vt:lpstr>
      <vt:lpstr>Palm Laceration</vt:lpstr>
      <vt:lpstr>Slide 12</vt:lpstr>
      <vt:lpstr>Slide 13</vt:lpstr>
      <vt:lpstr> STRETCH LACERATION </vt:lpstr>
      <vt:lpstr> STRETCH LACERATION </vt:lpstr>
      <vt:lpstr>Slide 16</vt:lpstr>
      <vt:lpstr>AVULSION</vt:lpstr>
      <vt:lpstr>AVULSION SCALP</vt:lpstr>
      <vt:lpstr>AVULSION SCALP</vt:lpstr>
      <vt:lpstr>AVULSED SCALP</vt:lpstr>
      <vt:lpstr>AVULSION FOOT</vt:lpstr>
      <vt:lpstr>Slide 22</vt:lpstr>
      <vt:lpstr>TEAR</vt:lpstr>
      <vt:lpstr>TEAR</vt:lpstr>
      <vt:lpstr>Slide 25</vt:lpstr>
      <vt:lpstr>Slide 26</vt:lpstr>
      <vt:lpstr>Slide 27</vt:lpstr>
      <vt:lpstr>Slide 28</vt:lpstr>
      <vt:lpstr>Slide 29</vt:lpstr>
      <vt:lpstr>Slide 30</vt:lpstr>
      <vt:lpstr>Slide 31</vt:lpstr>
      <vt:lpstr>Healing of a lacerated wound</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QUESTIONS</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Abrasion and contusion</dc:title>
  <dc:creator>dr.raghvendra singh</dc:creator>
  <cp:lastModifiedBy>oem</cp:lastModifiedBy>
  <cp:revision>177</cp:revision>
  <dcterms:created xsi:type="dcterms:W3CDTF">2015-01-20T06:03:02Z</dcterms:created>
  <dcterms:modified xsi:type="dcterms:W3CDTF">2015-10-15T06:13:15Z</dcterms:modified>
</cp:coreProperties>
</file>